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56" r:id="rId2"/>
    <p:sldId id="535" r:id="rId3"/>
    <p:sldId id="826" r:id="rId4"/>
    <p:sldId id="827" r:id="rId5"/>
    <p:sldId id="843" r:id="rId6"/>
    <p:sldId id="828" r:id="rId7"/>
    <p:sldId id="829" r:id="rId8"/>
    <p:sldId id="830" r:id="rId9"/>
    <p:sldId id="831" r:id="rId10"/>
    <p:sldId id="836" r:id="rId11"/>
    <p:sldId id="844" r:id="rId12"/>
    <p:sldId id="845" r:id="rId13"/>
    <p:sldId id="847" r:id="rId14"/>
    <p:sldId id="84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ZA TONASSO GALLI" initials="ATG" lastIdx="9" clrIdx="0">
    <p:extLst>
      <p:ext uri="{19B8F6BF-5375-455C-9EA6-DF929625EA0E}">
        <p15:presenceInfo xmlns:p15="http://schemas.microsoft.com/office/powerpoint/2012/main" userId="S::agalli@haoc.com.br::3b5e6781-14fc-43b1-97be-ea9d9daff021" providerId="AD"/>
      </p:ext>
    </p:extLst>
  </p:cmAuthor>
  <p:cmAuthor id="2" name="Paula Campos Dell Omo" initials="PCDO" lastIdx="9" clrIdx="1">
    <p:extLst>
      <p:ext uri="{19B8F6BF-5375-455C-9EA6-DF929625EA0E}">
        <p15:presenceInfo xmlns:p15="http://schemas.microsoft.com/office/powerpoint/2012/main" userId="S::pomo@haoc.com.br::b7f0c2cd-1c19-4c6a-8201-5cec81e62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F9E5CF"/>
    <a:srgbClr val="FF6600"/>
    <a:srgbClr val="008080"/>
    <a:srgbClr val="009999"/>
    <a:srgbClr val="D2365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6FD84-7A24-4124-96A9-AEA224AB68AB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AF6E3A9-0761-4187-A53D-24EECFF1BCD1}">
      <dgm:prSet phldrT="[Texto]" custT="1"/>
      <dgm:spPr>
        <a:solidFill>
          <a:srgbClr val="009999"/>
        </a:solidFill>
      </dgm:spPr>
      <dgm:t>
        <a:bodyPr/>
        <a:lstStyle/>
        <a:p>
          <a:r>
            <a:rPr lang="pt-PT" sz="1800" b="1" u="sng" dirty="0">
              <a:latin typeface="Century Gothic" panose="020B0502020202020204" pitchFamily="34" charset="0"/>
            </a:rPr>
            <a:t>ADERIR</a:t>
          </a:r>
          <a:r>
            <a:rPr lang="pt-PT" sz="1800" b="1" dirty="0">
              <a:latin typeface="Century Gothic" panose="020B0502020202020204" pitchFamily="34" charset="0"/>
            </a:rPr>
            <a:t> ao Projeto – </a:t>
          </a:r>
          <a:r>
            <a:rPr lang="pt-PT" sz="1800" b="1" u="sng" dirty="0">
              <a:latin typeface="Century Gothic" panose="020B0502020202020204" pitchFamily="34" charset="0"/>
            </a:rPr>
            <a:t>ASSINATURA TERMO ADESÃO SES</a:t>
          </a:r>
        </a:p>
      </dgm:t>
    </dgm:pt>
    <dgm:pt modelId="{39A3B803-3E1C-428D-A9A8-7F891AD4FEEA}" type="parTrans" cxnId="{8BAF1D95-90E9-4A2D-B825-81FC3AB6D9BB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55DA8C5E-9EF9-41D6-96F6-43E47532189B}" type="sibTrans" cxnId="{8BAF1D95-90E9-4A2D-B825-81FC3AB6D9BB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04F119E7-C200-46D7-A2A8-ACCDC857AE72}">
      <dgm:prSet custT="1"/>
      <dgm:spPr>
        <a:solidFill>
          <a:srgbClr val="009999"/>
        </a:solidFill>
      </dgm:spPr>
      <dgm:t>
        <a:bodyPr/>
        <a:lstStyle/>
        <a:p>
          <a:r>
            <a:rPr lang="pt-PT" sz="1800" b="1" dirty="0">
              <a:latin typeface="Century Gothic" panose="020B0502020202020204" pitchFamily="34" charset="0"/>
            </a:rPr>
            <a:t>INDICAR UM(A) </a:t>
          </a:r>
          <a:r>
            <a:rPr lang="pt-PT" sz="1800" b="1" u="sng" dirty="0">
              <a:latin typeface="Century Gothic" panose="020B0502020202020204" pitchFamily="34" charset="0"/>
            </a:rPr>
            <a:t>INTERLOCUTOR(A) </a:t>
          </a:r>
          <a:r>
            <a:rPr lang="pt-PT" sz="1800" b="1" u="none" dirty="0">
              <a:latin typeface="Century Gothic" panose="020B0502020202020204" pitchFamily="34" charset="0"/>
            </a:rPr>
            <a:t>e, posteriormente, membros do grupo de trabalho </a:t>
          </a:r>
          <a:endParaRPr lang="pt-BR" sz="1800" u="none" dirty="0"/>
        </a:p>
      </dgm:t>
    </dgm:pt>
    <dgm:pt modelId="{82D984A0-4CFD-42D2-9267-612A89A45DA2}" type="parTrans" cxnId="{2491704B-7B8A-4525-BCD3-3B4BF186CB30}">
      <dgm:prSet/>
      <dgm:spPr/>
      <dgm:t>
        <a:bodyPr/>
        <a:lstStyle/>
        <a:p>
          <a:endParaRPr lang="pt-BR" sz="1800"/>
        </a:p>
      </dgm:t>
    </dgm:pt>
    <dgm:pt modelId="{EC1C25ED-B658-4C71-ABE1-00CD2B2EC326}" type="sibTrans" cxnId="{2491704B-7B8A-4525-BCD3-3B4BF186CB30}">
      <dgm:prSet/>
      <dgm:spPr/>
      <dgm:t>
        <a:bodyPr/>
        <a:lstStyle/>
        <a:p>
          <a:endParaRPr lang="pt-BR" sz="1800"/>
        </a:p>
      </dgm:t>
    </dgm:pt>
    <dgm:pt modelId="{961006E8-843C-4F6E-8298-DF26D5FDE3C0}">
      <dgm:prSet phldrT="[Texto]"/>
      <dgm:spPr>
        <a:solidFill>
          <a:srgbClr val="009999"/>
        </a:solidFill>
      </dgm:spPr>
      <dgm:t>
        <a:bodyPr/>
        <a:lstStyle/>
        <a:p>
          <a:r>
            <a:rPr lang="pt-PT" b="1" dirty="0">
              <a:latin typeface="Century Gothic" panose="020B0502020202020204" pitchFamily="34" charset="0"/>
            </a:rPr>
            <a:t>DISPONIBILIZAR </a:t>
          </a:r>
          <a:r>
            <a:rPr lang="pt-BR" b="1" dirty="0">
              <a:latin typeface="Century Gothic" panose="020B0502020202020204" pitchFamily="34" charset="0"/>
              <a:ea typeface="+mn-ea"/>
              <a:cs typeface="+mn-cs"/>
            </a:rPr>
            <a:t>infra estrutura necessária para a REALIZAÇÃO DAS REUNIÕES REMOTAS (web conferências) E PRESENCIAIS*</a:t>
          </a:r>
        </a:p>
      </dgm:t>
    </dgm:pt>
    <dgm:pt modelId="{849E0C3D-6B8A-40A9-983F-39F0B996971A}" type="parTrans" cxnId="{2A6220FA-8E06-4EE5-85D4-C73045F379E6}">
      <dgm:prSet/>
      <dgm:spPr/>
      <dgm:t>
        <a:bodyPr/>
        <a:lstStyle/>
        <a:p>
          <a:endParaRPr lang="pt-BR"/>
        </a:p>
      </dgm:t>
    </dgm:pt>
    <dgm:pt modelId="{99838467-8253-4F3E-A470-2A59C1F690F7}" type="sibTrans" cxnId="{2A6220FA-8E06-4EE5-85D4-C73045F379E6}">
      <dgm:prSet/>
      <dgm:spPr/>
      <dgm:t>
        <a:bodyPr/>
        <a:lstStyle/>
        <a:p>
          <a:endParaRPr lang="pt-BR"/>
        </a:p>
      </dgm:t>
    </dgm:pt>
    <dgm:pt modelId="{CC498C99-32ED-464C-B5DD-4D4BC4202E52}">
      <dgm:prSet phldrT="[Texto]"/>
      <dgm:spPr>
        <a:solidFill>
          <a:srgbClr val="009999"/>
        </a:solidFill>
      </dgm:spPr>
      <dgm:t>
        <a:bodyPr/>
        <a:lstStyle/>
        <a:p>
          <a:r>
            <a:rPr lang="pt-BR" b="1" dirty="0">
              <a:latin typeface="Century Gothic" panose="020B0502020202020204" pitchFamily="34" charset="0"/>
              <a:ea typeface="+mn-ea"/>
              <a:cs typeface="+mn-cs"/>
            </a:rPr>
            <a:t>DISPONIBILIZAR os produtos elaborados no âmbito das Oficinas do projeto</a:t>
          </a:r>
        </a:p>
      </dgm:t>
    </dgm:pt>
    <dgm:pt modelId="{0E81AA35-842F-42F1-B150-4E5F38C6A561}" type="parTrans" cxnId="{4B2C7171-E978-4124-BF69-85AADE4879AD}">
      <dgm:prSet/>
      <dgm:spPr/>
      <dgm:t>
        <a:bodyPr/>
        <a:lstStyle/>
        <a:p>
          <a:endParaRPr lang="pt-BR"/>
        </a:p>
      </dgm:t>
    </dgm:pt>
    <dgm:pt modelId="{EF90F90B-9798-42C6-BA8B-A14655CB5886}" type="sibTrans" cxnId="{4B2C7171-E978-4124-BF69-85AADE4879AD}">
      <dgm:prSet/>
      <dgm:spPr/>
      <dgm:t>
        <a:bodyPr/>
        <a:lstStyle/>
        <a:p>
          <a:endParaRPr lang="pt-BR"/>
        </a:p>
      </dgm:t>
    </dgm:pt>
    <dgm:pt modelId="{1AED1EB1-1DA7-4F50-BA27-D649C6CF035D}" type="pres">
      <dgm:prSet presAssocID="{B606FD84-7A24-4124-96A9-AEA224AB68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D030445-1C5A-4AF6-834E-FA0C66F25565}" type="pres">
      <dgm:prSet presAssocID="{B606FD84-7A24-4124-96A9-AEA224AB68AB}" presName="Name1" presStyleCnt="0"/>
      <dgm:spPr/>
    </dgm:pt>
    <dgm:pt modelId="{7A3B999E-5AD8-4E7F-A191-1C854DAE323B}" type="pres">
      <dgm:prSet presAssocID="{B606FD84-7A24-4124-96A9-AEA224AB68AB}" presName="cycle" presStyleCnt="0"/>
      <dgm:spPr/>
    </dgm:pt>
    <dgm:pt modelId="{E1A1B15D-6F48-462A-98A4-5F8306069335}" type="pres">
      <dgm:prSet presAssocID="{B606FD84-7A24-4124-96A9-AEA224AB68AB}" presName="srcNode" presStyleLbl="node1" presStyleIdx="0" presStyleCnt="4"/>
      <dgm:spPr/>
    </dgm:pt>
    <dgm:pt modelId="{7885EC21-EF83-4892-87FD-35C445705EF8}" type="pres">
      <dgm:prSet presAssocID="{B606FD84-7A24-4124-96A9-AEA224AB68AB}" presName="conn" presStyleLbl="parChTrans1D2" presStyleIdx="0" presStyleCnt="1"/>
      <dgm:spPr/>
      <dgm:t>
        <a:bodyPr/>
        <a:lstStyle/>
        <a:p>
          <a:endParaRPr lang="pt-BR"/>
        </a:p>
      </dgm:t>
    </dgm:pt>
    <dgm:pt modelId="{667E313F-4472-44E5-9A7E-AED5F15B0B91}" type="pres">
      <dgm:prSet presAssocID="{B606FD84-7A24-4124-96A9-AEA224AB68AB}" presName="extraNode" presStyleLbl="node1" presStyleIdx="0" presStyleCnt="4"/>
      <dgm:spPr/>
    </dgm:pt>
    <dgm:pt modelId="{1C281026-8E8F-4CBD-8105-A97B190DD48A}" type="pres">
      <dgm:prSet presAssocID="{B606FD84-7A24-4124-96A9-AEA224AB68AB}" presName="dstNode" presStyleLbl="node1" presStyleIdx="0" presStyleCnt="4"/>
      <dgm:spPr/>
    </dgm:pt>
    <dgm:pt modelId="{CB571BFA-065C-4903-A4B2-CD1AF5C1F460}" type="pres">
      <dgm:prSet presAssocID="{7AF6E3A9-0761-4187-A53D-24EECFF1BCD1}" presName="text_1" presStyleLbl="node1" presStyleIdx="0" presStyleCnt="4" custScaleY="124092" custLinFactNeighborX="254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3B2C60-C29C-4F6F-9F82-072E28E7E56B}" type="pres">
      <dgm:prSet presAssocID="{7AF6E3A9-0761-4187-A53D-24EECFF1BCD1}" presName="accent_1" presStyleCnt="0"/>
      <dgm:spPr/>
    </dgm:pt>
    <dgm:pt modelId="{A08F5B15-467B-409A-B62C-E83F714EA3E8}" type="pres">
      <dgm:prSet presAssocID="{7AF6E3A9-0761-4187-A53D-24EECFF1BCD1}" presName="accentRepeatNode" presStyleLbl="solidFgAcc1" presStyleIdx="0" presStyleCnt="4"/>
      <dgm:spPr/>
    </dgm:pt>
    <dgm:pt modelId="{22C13EB3-A0F2-4588-A578-B1259DA97977}" type="pres">
      <dgm:prSet presAssocID="{04F119E7-C200-46D7-A2A8-ACCDC857AE72}" presName="text_2" presStyleLbl="node1" presStyleIdx="1" presStyleCnt="4" custScaleX="100305" custScaleY="1293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E091E4-7565-4C58-892A-99AFABC5F71A}" type="pres">
      <dgm:prSet presAssocID="{04F119E7-C200-46D7-A2A8-ACCDC857AE72}" presName="accent_2" presStyleCnt="0"/>
      <dgm:spPr/>
    </dgm:pt>
    <dgm:pt modelId="{551E2B5C-9496-4E38-A8DC-872504F8F7D7}" type="pres">
      <dgm:prSet presAssocID="{04F119E7-C200-46D7-A2A8-ACCDC857AE72}" presName="accentRepeatNode" presStyleLbl="solidFgAcc1" presStyleIdx="1" presStyleCnt="4"/>
      <dgm:spPr/>
    </dgm:pt>
    <dgm:pt modelId="{53FA452A-3223-44BF-BCA7-EA495FAC58C6}" type="pres">
      <dgm:prSet presAssocID="{961006E8-843C-4F6E-8298-DF26D5FDE3C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5A10F0-3F99-4917-ADEF-513E16341455}" type="pres">
      <dgm:prSet presAssocID="{961006E8-843C-4F6E-8298-DF26D5FDE3C0}" presName="accent_3" presStyleCnt="0"/>
      <dgm:spPr/>
    </dgm:pt>
    <dgm:pt modelId="{26A0157D-DB17-48D4-AEA5-46E52A40A58E}" type="pres">
      <dgm:prSet presAssocID="{961006E8-843C-4F6E-8298-DF26D5FDE3C0}" presName="accentRepeatNode" presStyleLbl="solidFgAcc1" presStyleIdx="2" presStyleCnt="4"/>
      <dgm:spPr/>
    </dgm:pt>
    <dgm:pt modelId="{61F38CE3-3729-4F7F-9759-4CE91DD21AED}" type="pres">
      <dgm:prSet presAssocID="{CC498C99-32ED-464C-B5DD-4D4BC4202E5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D70239-1363-4112-AEF4-6DD2982ACE46}" type="pres">
      <dgm:prSet presAssocID="{CC498C99-32ED-464C-B5DD-4D4BC4202E52}" presName="accent_4" presStyleCnt="0"/>
      <dgm:spPr/>
    </dgm:pt>
    <dgm:pt modelId="{E9CC249C-8498-44A8-9377-910A33D5646A}" type="pres">
      <dgm:prSet presAssocID="{CC498C99-32ED-464C-B5DD-4D4BC4202E52}" presName="accentRepeatNode" presStyleLbl="solidFgAcc1" presStyleIdx="3" presStyleCnt="4"/>
      <dgm:spPr/>
    </dgm:pt>
  </dgm:ptLst>
  <dgm:cxnLst>
    <dgm:cxn modelId="{EFB637BA-90D2-491D-B29A-089986D04CC3}" type="presOf" srcId="{7AF6E3A9-0761-4187-A53D-24EECFF1BCD1}" destId="{CB571BFA-065C-4903-A4B2-CD1AF5C1F460}" srcOrd="0" destOrd="0" presId="urn:microsoft.com/office/officeart/2008/layout/VerticalCurvedList"/>
    <dgm:cxn modelId="{2491704B-7B8A-4525-BCD3-3B4BF186CB30}" srcId="{B606FD84-7A24-4124-96A9-AEA224AB68AB}" destId="{04F119E7-C200-46D7-A2A8-ACCDC857AE72}" srcOrd="1" destOrd="0" parTransId="{82D984A0-4CFD-42D2-9267-612A89A45DA2}" sibTransId="{EC1C25ED-B658-4C71-ABE1-00CD2B2EC326}"/>
    <dgm:cxn modelId="{B181570E-EC90-4C2E-AFB1-39FA8A4B68FB}" type="presOf" srcId="{04F119E7-C200-46D7-A2A8-ACCDC857AE72}" destId="{22C13EB3-A0F2-4588-A578-B1259DA97977}" srcOrd="0" destOrd="0" presId="urn:microsoft.com/office/officeart/2008/layout/VerticalCurvedList"/>
    <dgm:cxn modelId="{02F6B68F-A406-42F1-BDF7-AFA22DEC4FFB}" type="presOf" srcId="{B606FD84-7A24-4124-96A9-AEA224AB68AB}" destId="{1AED1EB1-1DA7-4F50-BA27-D649C6CF035D}" srcOrd="0" destOrd="0" presId="urn:microsoft.com/office/officeart/2008/layout/VerticalCurvedList"/>
    <dgm:cxn modelId="{4B2C7171-E978-4124-BF69-85AADE4879AD}" srcId="{B606FD84-7A24-4124-96A9-AEA224AB68AB}" destId="{CC498C99-32ED-464C-B5DD-4D4BC4202E52}" srcOrd="3" destOrd="0" parTransId="{0E81AA35-842F-42F1-B150-4E5F38C6A561}" sibTransId="{EF90F90B-9798-42C6-BA8B-A14655CB5886}"/>
    <dgm:cxn modelId="{513CDEE6-FC3C-4D46-B9AF-D423293C2502}" type="presOf" srcId="{55DA8C5E-9EF9-41D6-96F6-43E47532189B}" destId="{7885EC21-EF83-4892-87FD-35C445705EF8}" srcOrd="0" destOrd="0" presId="urn:microsoft.com/office/officeart/2008/layout/VerticalCurvedList"/>
    <dgm:cxn modelId="{8BAF1D95-90E9-4A2D-B825-81FC3AB6D9BB}" srcId="{B606FD84-7A24-4124-96A9-AEA224AB68AB}" destId="{7AF6E3A9-0761-4187-A53D-24EECFF1BCD1}" srcOrd="0" destOrd="0" parTransId="{39A3B803-3E1C-428D-A9A8-7F891AD4FEEA}" sibTransId="{55DA8C5E-9EF9-41D6-96F6-43E47532189B}"/>
    <dgm:cxn modelId="{2A6220FA-8E06-4EE5-85D4-C73045F379E6}" srcId="{B606FD84-7A24-4124-96A9-AEA224AB68AB}" destId="{961006E8-843C-4F6E-8298-DF26D5FDE3C0}" srcOrd="2" destOrd="0" parTransId="{849E0C3D-6B8A-40A9-983F-39F0B996971A}" sibTransId="{99838467-8253-4F3E-A470-2A59C1F690F7}"/>
    <dgm:cxn modelId="{362892A7-8336-4F04-A117-CAF323181526}" type="presOf" srcId="{961006E8-843C-4F6E-8298-DF26D5FDE3C0}" destId="{53FA452A-3223-44BF-BCA7-EA495FAC58C6}" srcOrd="0" destOrd="0" presId="urn:microsoft.com/office/officeart/2008/layout/VerticalCurvedList"/>
    <dgm:cxn modelId="{3DAA4D02-4CDA-4861-A48B-1100C5C24C7A}" type="presOf" srcId="{CC498C99-32ED-464C-B5DD-4D4BC4202E52}" destId="{61F38CE3-3729-4F7F-9759-4CE91DD21AED}" srcOrd="0" destOrd="0" presId="urn:microsoft.com/office/officeart/2008/layout/VerticalCurvedList"/>
    <dgm:cxn modelId="{C9223FAC-B422-4FDF-976A-AA731837C7E1}" type="presParOf" srcId="{1AED1EB1-1DA7-4F50-BA27-D649C6CF035D}" destId="{CD030445-1C5A-4AF6-834E-FA0C66F25565}" srcOrd="0" destOrd="0" presId="urn:microsoft.com/office/officeart/2008/layout/VerticalCurvedList"/>
    <dgm:cxn modelId="{AD2BAE0F-F7C6-4358-97D4-481E8CCBF7A3}" type="presParOf" srcId="{CD030445-1C5A-4AF6-834E-FA0C66F25565}" destId="{7A3B999E-5AD8-4E7F-A191-1C854DAE323B}" srcOrd="0" destOrd="0" presId="urn:microsoft.com/office/officeart/2008/layout/VerticalCurvedList"/>
    <dgm:cxn modelId="{BE6588EB-4018-455A-B7EC-81A8E87381F4}" type="presParOf" srcId="{7A3B999E-5AD8-4E7F-A191-1C854DAE323B}" destId="{E1A1B15D-6F48-462A-98A4-5F8306069335}" srcOrd="0" destOrd="0" presId="urn:microsoft.com/office/officeart/2008/layout/VerticalCurvedList"/>
    <dgm:cxn modelId="{6B4EA2D6-5D41-4F3F-8366-749774C64B73}" type="presParOf" srcId="{7A3B999E-5AD8-4E7F-A191-1C854DAE323B}" destId="{7885EC21-EF83-4892-87FD-35C445705EF8}" srcOrd="1" destOrd="0" presId="urn:microsoft.com/office/officeart/2008/layout/VerticalCurvedList"/>
    <dgm:cxn modelId="{15E45464-36EB-474A-AA2C-969161A8ADDF}" type="presParOf" srcId="{7A3B999E-5AD8-4E7F-A191-1C854DAE323B}" destId="{667E313F-4472-44E5-9A7E-AED5F15B0B91}" srcOrd="2" destOrd="0" presId="urn:microsoft.com/office/officeart/2008/layout/VerticalCurvedList"/>
    <dgm:cxn modelId="{C0D1587C-7140-4568-8B5D-F83D0C48EE09}" type="presParOf" srcId="{7A3B999E-5AD8-4E7F-A191-1C854DAE323B}" destId="{1C281026-8E8F-4CBD-8105-A97B190DD48A}" srcOrd="3" destOrd="0" presId="urn:microsoft.com/office/officeart/2008/layout/VerticalCurvedList"/>
    <dgm:cxn modelId="{24505A6B-BEFA-44B5-8599-8D4B1304C976}" type="presParOf" srcId="{CD030445-1C5A-4AF6-834E-FA0C66F25565}" destId="{CB571BFA-065C-4903-A4B2-CD1AF5C1F460}" srcOrd="1" destOrd="0" presId="urn:microsoft.com/office/officeart/2008/layout/VerticalCurvedList"/>
    <dgm:cxn modelId="{A8BE221A-B19B-4AB5-BFAD-F17757E636B6}" type="presParOf" srcId="{CD030445-1C5A-4AF6-834E-FA0C66F25565}" destId="{CD3B2C60-C29C-4F6F-9F82-072E28E7E56B}" srcOrd="2" destOrd="0" presId="urn:microsoft.com/office/officeart/2008/layout/VerticalCurvedList"/>
    <dgm:cxn modelId="{900BE0E1-3678-4BB7-B52F-43AB7DA43704}" type="presParOf" srcId="{CD3B2C60-C29C-4F6F-9F82-072E28E7E56B}" destId="{A08F5B15-467B-409A-B62C-E83F714EA3E8}" srcOrd="0" destOrd="0" presId="urn:microsoft.com/office/officeart/2008/layout/VerticalCurvedList"/>
    <dgm:cxn modelId="{1AF422BE-0213-4AE2-B729-56C4BA912A64}" type="presParOf" srcId="{CD030445-1C5A-4AF6-834E-FA0C66F25565}" destId="{22C13EB3-A0F2-4588-A578-B1259DA97977}" srcOrd="3" destOrd="0" presId="urn:microsoft.com/office/officeart/2008/layout/VerticalCurvedList"/>
    <dgm:cxn modelId="{6808365F-81FC-415C-B610-05D72D4EBA3E}" type="presParOf" srcId="{CD030445-1C5A-4AF6-834E-FA0C66F25565}" destId="{B7E091E4-7565-4C58-892A-99AFABC5F71A}" srcOrd="4" destOrd="0" presId="urn:microsoft.com/office/officeart/2008/layout/VerticalCurvedList"/>
    <dgm:cxn modelId="{7CC5AD92-811E-431A-95DC-143E77FC28B2}" type="presParOf" srcId="{B7E091E4-7565-4C58-892A-99AFABC5F71A}" destId="{551E2B5C-9496-4E38-A8DC-872504F8F7D7}" srcOrd="0" destOrd="0" presId="urn:microsoft.com/office/officeart/2008/layout/VerticalCurvedList"/>
    <dgm:cxn modelId="{372BF4C3-33A5-49DB-A3E5-B76F9529AD55}" type="presParOf" srcId="{CD030445-1C5A-4AF6-834E-FA0C66F25565}" destId="{53FA452A-3223-44BF-BCA7-EA495FAC58C6}" srcOrd="5" destOrd="0" presId="urn:microsoft.com/office/officeart/2008/layout/VerticalCurvedList"/>
    <dgm:cxn modelId="{31A04BC2-47D3-46B6-9A40-CF8FF62E382D}" type="presParOf" srcId="{CD030445-1C5A-4AF6-834E-FA0C66F25565}" destId="{0C5A10F0-3F99-4917-ADEF-513E16341455}" srcOrd="6" destOrd="0" presId="urn:microsoft.com/office/officeart/2008/layout/VerticalCurvedList"/>
    <dgm:cxn modelId="{E43D0DE7-2E31-4664-B4A2-AD950B3C5395}" type="presParOf" srcId="{0C5A10F0-3F99-4917-ADEF-513E16341455}" destId="{26A0157D-DB17-48D4-AEA5-46E52A40A58E}" srcOrd="0" destOrd="0" presId="urn:microsoft.com/office/officeart/2008/layout/VerticalCurvedList"/>
    <dgm:cxn modelId="{A81B8CA8-2136-467A-A7C1-EB706F940194}" type="presParOf" srcId="{CD030445-1C5A-4AF6-834E-FA0C66F25565}" destId="{61F38CE3-3729-4F7F-9759-4CE91DD21AED}" srcOrd="7" destOrd="0" presId="urn:microsoft.com/office/officeart/2008/layout/VerticalCurvedList"/>
    <dgm:cxn modelId="{A8D6DCCC-60BD-4ACD-835F-0F53B9E0CB68}" type="presParOf" srcId="{CD030445-1C5A-4AF6-834E-FA0C66F25565}" destId="{75D70239-1363-4112-AEF4-6DD2982ACE46}" srcOrd="8" destOrd="0" presId="urn:microsoft.com/office/officeart/2008/layout/VerticalCurvedList"/>
    <dgm:cxn modelId="{88429A6B-D4E1-4395-8DB2-F4BD99792194}" type="presParOf" srcId="{75D70239-1363-4112-AEF4-6DD2982ACE46}" destId="{E9CC249C-8498-44A8-9377-910A33D564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5EC21-EF83-4892-87FD-35C445705EF8}">
      <dsp:nvSpPr>
        <dsp:cNvPr id="0" name=""/>
        <dsp:cNvSpPr/>
      </dsp:nvSpPr>
      <dsp:spPr>
        <a:xfrm>
          <a:off x="-5207694" y="-796758"/>
          <a:ext cx="6194437" cy="6194437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71BFA-065C-4903-A4B2-CD1AF5C1F460}">
      <dsp:nvSpPr>
        <dsp:cNvPr id="0" name=""/>
        <dsp:cNvSpPr/>
      </dsp:nvSpPr>
      <dsp:spPr>
        <a:xfrm>
          <a:off x="534506" y="268456"/>
          <a:ext cx="8138772" cy="878330"/>
        </a:xfrm>
        <a:prstGeom prst="rect">
          <a:avLst/>
        </a:prstGeom>
        <a:solidFill>
          <a:srgbClr val="009999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18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dirty="0">
              <a:latin typeface="Century Gothic" panose="020B0502020202020204" pitchFamily="34" charset="0"/>
            </a:rPr>
            <a:t>ADERIR</a:t>
          </a:r>
          <a:r>
            <a:rPr lang="pt-PT" sz="1800" b="1" kern="1200" dirty="0">
              <a:latin typeface="Century Gothic" panose="020B0502020202020204" pitchFamily="34" charset="0"/>
            </a:rPr>
            <a:t> ao Projeto – </a:t>
          </a:r>
          <a:r>
            <a:rPr lang="pt-PT" sz="1800" b="1" u="sng" kern="1200" dirty="0">
              <a:latin typeface="Century Gothic" panose="020B0502020202020204" pitchFamily="34" charset="0"/>
            </a:rPr>
            <a:t>ASSINATURA TERMO ADESÃO SES</a:t>
          </a:r>
        </a:p>
      </dsp:txBody>
      <dsp:txXfrm>
        <a:off x="534506" y="268456"/>
        <a:ext cx="8138772" cy="878330"/>
      </dsp:txXfrm>
    </dsp:sp>
    <dsp:sp modelId="{A08F5B15-467B-409A-B62C-E83F714EA3E8}">
      <dsp:nvSpPr>
        <dsp:cNvPr id="0" name=""/>
        <dsp:cNvSpPr/>
      </dsp:nvSpPr>
      <dsp:spPr>
        <a:xfrm>
          <a:off x="71455" y="265243"/>
          <a:ext cx="884757" cy="884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13EB3-A0F2-4588-A578-B1259DA97977}">
      <dsp:nvSpPr>
        <dsp:cNvPr id="0" name=""/>
        <dsp:cNvSpPr/>
      </dsp:nvSpPr>
      <dsp:spPr>
        <a:xfrm>
          <a:off x="907842" y="1311705"/>
          <a:ext cx="7756556" cy="915617"/>
        </a:xfrm>
        <a:prstGeom prst="rect">
          <a:avLst/>
        </a:prstGeom>
        <a:solidFill>
          <a:srgbClr val="009999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18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>
              <a:latin typeface="Century Gothic" panose="020B0502020202020204" pitchFamily="34" charset="0"/>
            </a:rPr>
            <a:t>INDICAR UM(A) </a:t>
          </a:r>
          <a:r>
            <a:rPr lang="pt-PT" sz="1800" b="1" u="sng" kern="1200" dirty="0">
              <a:latin typeface="Century Gothic" panose="020B0502020202020204" pitchFamily="34" charset="0"/>
            </a:rPr>
            <a:t>INTERLOCUTOR(A) </a:t>
          </a:r>
          <a:r>
            <a:rPr lang="pt-PT" sz="1800" b="1" u="none" kern="1200" dirty="0">
              <a:latin typeface="Century Gothic" panose="020B0502020202020204" pitchFamily="34" charset="0"/>
            </a:rPr>
            <a:t>e, posteriormente, membros do grupo de trabalho </a:t>
          </a:r>
          <a:endParaRPr lang="pt-BR" sz="1800" u="none" kern="1200" dirty="0"/>
        </a:p>
      </dsp:txBody>
      <dsp:txXfrm>
        <a:off x="907842" y="1311705"/>
        <a:ext cx="7756556" cy="915617"/>
      </dsp:txXfrm>
    </dsp:sp>
    <dsp:sp modelId="{551E2B5C-9496-4E38-A8DC-872504F8F7D7}">
      <dsp:nvSpPr>
        <dsp:cNvPr id="0" name=""/>
        <dsp:cNvSpPr/>
      </dsp:nvSpPr>
      <dsp:spPr>
        <a:xfrm>
          <a:off x="477256" y="1327135"/>
          <a:ext cx="884757" cy="884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812808"/>
              <a:satOff val="-6481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A452A-3223-44BF-BCA7-EA495FAC58C6}">
      <dsp:nvSpPr>
        <dsp:cNvPr id="0" name=""/>
        <dsp:cNvSpPr/>
      </dsp:nvSpPr>
      <dsp:spPr>
        <a:xfrm>
          <a:off x="919634" y="2477503"/>
          <a:ext cx="7732970" cy="707805"/>
        </a:xfrm>
        <a:prstGeom prst="rect">
          <a:avLst/>
        </a:prstGeom>
        <a:solidFill>
          <a:srgbClr val="009999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18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>
              <a:latin typeface="Century Gothic" panose="020B0502020202020204" pitchFamily="34" charset="0"/>
            </a:rPr>
            <a:t>DISPONIBILIZAR </a:t>
          </a:r>
          <a:r>
            <a:rPr lang="pt-BR" sz="1800" b="1" kern="1200" dirty="0">
              <a:latin typeface="Century Gothic" panose="020B0502020202020204" pitchFamily="34" charset="0"/>
              <a:ea typeface="+mn-ea"/>
              <a:cs typeface="+mn-cs"/>
            </a:rPr>
            <a:t>infra estrutura necessária para a REALIZAÇÃO DAS REUNIÕES REMOTAS (web conferências) E PRESENCIAIS*</a:t>
          </a:r>
        </a:p>
      </dsp:txBody>
      <dsp:txXfrm>
        <a:off x="919634" y="2477503"/>
        <a:ext cx="7732970" cy="707805"/>
      </dsp:txXfrm>
    </dsp:sp>
    <dsp:sp modelId="{26A0157D-DB17-48D4-AEA5-46E52A40A58E}">
      <dsp:nvSpPr>
        <dsp:cNvPr id="0" name=""/>
        <dsp:cNvSpPr/>
      </dsp:nvSpPr>
      <dsp:spPr>
        <a:xfrm>
          <a:off x="477256" y="2389028"/>
          <a:ext cx="884757" cy="884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625617"/>
              <a:satOff val="-12962"/>
              <a:lumOff val="-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38CE3-3729-4F7F-9759-4CE91DD21AED}">
      <dsp:nvSpPr>
        <dsp:cNvPr id="0" name=""/>
        <dsp:cNvSpPr/>
      </dsp:nvSpPr>
      <dsp:spPr>
        <a:xfrm>
          <a:off x="513833" y="3539396"/>
          <a:ext cx="8138772" cy="707805"/>
        </a:xfrm>
        <a:prstGeom prst="rect">
          <a:avLst/>
        </a:prstGeom>
        <a:solidFill>
          <a:srgbClr val="009999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18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latin typeface="Century Gothic" panose="020B0502020202020204" pitchFamily="34" charset="0"/>
              <a:ea typeface="+mn-ea"/>
              <a:cs typeface="+mn-cs"/>
            </a:rPr>
            <a:t>DISPONIBILIZAR os produtos elaborados no âmbito das Oficinas do projeto</a:t>
          </a:r>
        </a:p>
      </dsp:txBody>
      <dsp:txXfrm>
        <a:off x="513833" y="3539396"/>
        <a:ext cx="8138772" cy="707805"/>
      </dsp:txXfrm>
    </dsp:sp>
    <dsp:sp modelId="{E9CC249C-8498-44A8-9377-910A33D5646A}">
      <dsp:nvSpPr>
        <dsp:cNvPr id="0" name=""/>
        <dsp:cNvSpPr/>
      </dsp:nvSpPr>
      <dsp:spPr>
        <a:xfrm>
          <a:off x="71455" y="3450920"/>
          <a:ext cx="884757" cy="884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71734-8527-4CC2-8CF4-9BE18EF5C161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45518-E02C-4E95-8308-B4D0A970A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10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3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11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3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12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8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13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8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14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2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4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3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4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8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5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6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2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7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9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8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5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AB17FC8B-4102-4879-9E9C-CB49458A0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10A882CD-2A04-4EE8-B903-79AF10B902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DD127F5-3540-4F33-A690-D6D15623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5E282-99C2-4518-B2D1-CAEC1BE49C5E}" type="slidenum">
              <a:rPr lang="pt-BR" altLang="pt-BR" sz="1200">
                <a:solidFill>
                  <a:srgbClr val="000000"/>
                </a:solidFill>
              </a:rPr>
              <a:pPr algn="r"/>
              <a:t>9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99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54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33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70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60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37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76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84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077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Degrade BP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66307" y="3671773"/>
            <a:ext cx="5415515" cy="693919"/>
          </a:xfrm>
          <a:prstGeom prst="rect">
            <a:avLst/>
          </a:prstGeom>
        </p:spPr>
        <p:txBody>
          <a:bodyPr lIns="162617" tIns="81308" rIns="162617" bIns="81308"/>
          <a:lstStyle>
            <a:lvl1pPr algn="l">
              <a:defRPr sz="3733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/>
              <a:t>Insira</a:t>
            </a:r>
            <a:r>
              <a:rPr lang="en-US" dirty="0"/>
              <a:t> o </a:t>
            </a:r>
            <a:r>
              <a:rPr lang="en-US" dirty="0" err="1"/>
              <a:t>título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linhas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6307" y="5130307"/>
            <a:ext cx="5415515" cy="506888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 sz="2133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3163" y="6322828"/>
            <a:ext cx="550531" cy="385037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841C1E6D-82D2-AB41-849C-B306F2821F7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4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26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78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95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0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6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6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75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3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3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4AAB6B-9749-44BD-B8CD-62C415B71B54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316FD2F-387D-4B6F-A668-1BFCA5DD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8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conass@conass.org.b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gerencia.proadi@bp.org.br" TargetMode="External"/><Relationship Id="rId5" Type="http://schemas.openxmlformats.org/officeDocument/2006/relationships/hyperlink" Target="mailto:regionalizacao@haoc.com.br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5AFDE9F-60F7-4304-AF07-BAB088B5C06A}"/>
              </a:ext>
            </a:extLst>
          </p:cNvPr>
          <p:cNvSpPr/>
          <p:nvPr/>
        </p:nvSpPr>
        <p:spPr>
          <a:xfrm rot="10800000">
            <a:off x="4293703" y="-1"/>
            <a:ext cx="7898295" cy="6858000"/>
          </a:xfrm>
          <a:custGeom>
            <a:avLst/>
            <a:gdLst/>
            <a:ahLst/>
            <a:cxnLst/>
            <a:rect l="l" t="t" r="r" b="b"/>
            <a:pathLst>
              <a:path w="9541552" h="6858001">
                <a:moveTo>
                  <a:pt x="0" y="0"/>
                </a:moveTo>
                <a:lnTo>
                  <a:pt x="9541552" y="0"/>
                </a:lnTo>
                <a:lnTo>
                  <a:pt x="9532681" y="350849"/>
                </a:lnTo>
                <a:cubicBezTo>
                  <a:pt x="9404089" y="2887663"/>
                  <a:pt x="8195720" y="5139595"/>
                  <a:pt x="6358014" y="6656205"/>
                </a:cubicBezTo>
                <a:lnTo>
                  <a:pt x="610122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ffectLst>
            <a:outerShdw blurRad="495300" dist="37674" dir="2700000" sx="101000" sy="101000" algn="tl" rotWithShape="0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759E7A-543C-4F30-83FD-D67D718CE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74" y="514794"/>
            <a:ext cx="6569633" cy="20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-13253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3108118" y="1072594"/>
            <a:ext cx="29945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 Nova Cond" panose="020B0604020202020204" pitchFamily="34" charset="0"/>
                <a:cs typeface="Arabic Typesetting" panose="020B0604020202020204" pitchFamily="66" charset="-78"/>
              </a:rPr>
              <a:t>ESTADOS  – HAOC  </a:t>
            </a:r>
            <a:endParaRPr lang="pt-BR" sz="2800" dirty="0"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grpSp>
        <p:nvGrpSpPr>
          <p:cNvPr id="25" name="Agrupar 1">
            <a:extLst>
              <a:ext uri="{FF2B5EF4-FFF2-40B4-BE49-F238E27FC236}">
                <a16:creationId xmlns:a16="http://schemas.microsoft.com/office/drawing/2014/main" id="{182326A2-688D-4FBD-BF3A-38DCB7465244}"/>
              </a:ext>
            </a:extLst>
          </p:cNvPr>
          <p:cNvGrpSpPr>
            <a:grpSpLocks/>
          </p:cNvGrpSpPr>
          <p:nvPr/>
        </p:nvGrpSpPr>
        <p:grpSpPr bwMode="auto">
          <a:xfrm>
            <a:off x="2120348" y="490331"/>
            <a:ext cx="1395551" cy="1270894"/>
            <a:chOff x="-971550" y="-1150938"/>
            <a:chExt cx="6470650" cy="647223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1FDFB42-85DB-4C9E-BEC8-5CF553F82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1550" y="2111372"/>
              <a:ext cx="3206753" cy="3209929"/>
            </a:xfrm>
            <a:custGeom>
              <a:avLst/>
              <a:gdLst>
                <a:gd name="T0" fmla="*/ 2147483646 w 3972"/>
                <a:gd name="T1" fmla="*/ 2147483646 h 3975"/>
                <a:gd name="T2" fmla="*/ 2147483646 w 3972"/>
                <a:gd name="T3" fmla="*/ 2147483646 h 3975"/>
                <a:gd name="T4" fmla="*/ 2147483646 w 3972"/>
                <a:gd name="T5" fmla="*/ 2147483646 h 3975"/>
                <a:gd name="T6" fmla="*/ 2147483646 w 3972"/>
                <a:gd name="T7" fmla="*/ 2147483646 h 3975"/>
                <a:gd name="T8" fmla="*/ 2147483646 w 3972"/>
                <a:gd name="T9" fmla="*/ 2147483646 h 3975"/>
                <a:gd name="T10" fmla="*/ 2147483646 w 3972"/>
                <a:gd name="T11" fmla="*/ 2147483646 h 3975"/>
                <a:gd name="T12" fmla="*/ 2147483646 w 3972"/>
                <a:gd name="T13" fmla="*/ 2147483646 h 3975"/>
                <a:gd name="T14" fmla="*/ 2147483646 w 3972"/>
                <a:gd name="T15" fmla="*/ 2147483646 h 3975"/>
                <a:gd name="T16" fmla="*/ 2147483646 w 3972"/>
                <a:gd name="T17" fmla="*/ 2147483646 h 3975"/>
                <a:gd name="T18" fmla="*/ 2147483646 w 3972"/>
                <a:gd name="T19" fmla="*/ 2147483646 h 3975"/>
                <a:gd name="T20" fmla="*/ 2147483646 w 3972"/>
                <a:gd name="T21" fmla="*/ 2147483646 h 3975"/>
                <a:gd name="T22" fmla="*/ 2147483646 w 3972"/>
                <a:gd name="T23" fmla="*/ 2147483646 h 3975"/>
                <a:gd name="T24" fmla="*/ 2147483646 w 3972"/>
                <a:gd name="T25" fmla="*/ 2147483646 h 3975"/>
                <a:gd name="T26" fmla="*/ 2147483646 w 3972"/>
                <a:gd name="T27" fmla="*/ 2147483646 h 3975"/>
                <a:gd name="T28" fmla="*/ 2147483646 w 3972"/>
                <a:gd name="T29" fmla="*/ 2147483646 h 3975"/>
                <a:gd name="T30" fmla="*/ 2147483646 w 3972"/>
                <a:gd name="T31" fmla="*/ 2147483646 h 3975"/>
                <a:gd name="T32" fmla="*/ 2147483646 w 3972"/>
                <a:gd name="T33" fmla="*/ 2147483646 h 3975"/>
                <a:gd name="T34" fmla="*/ 2147483646 w 3972"/>
                <a:gd name="T35" fmla="*/ 2147483646 h 3975"/>
                <a:gd name="T36" fmla="*/ 2147483646 w 3972"/>
                <a:gd name="T37" fmla="*/ 2147483646 h 3975"/>
                <a:gd name="T38" fmla="*/ 2147483646 w 3972"/>
                <a:gd name="T39" fmla="*/ 2147483646 h 3975"/>
                <a:gd name="T40" fmla="*/ 2147483646 w 3972"/>
                <a:gd name="T41" fmla="*/ 2147483646 h 3975"/>
                <a:gd name="T42" fmla="*/ 2147483646 w 3972"/>
                <a:gd name="T43" fmla="*/ 2147483646 h 3975"/>
                <a:gd name="T44" fmla="*/ 2147483646 w 3972"/>
                <a:gd name="T45" fmla="*/ 2147483646 h 3975"/>
                <a:gd name="T46" fmla="*/ 2147483646 w 3972"/>
                <a:gd name="T47" fmla="*/ 2147483646 h 3975"/>
                <a:gd name="T48" fmla="*/ 2147483646 w 3972"/>
                <a:gd name="T49" fmla="*/ 2147483646 h 3975"/>
                <a:gd name="T50" fmla="*/ 2147483646 w 3972"/>
                <a:gd name="T51" fmla="*/ 2147483646 h 3975"/>
                <a:gd name="T52" fmla="*/ 2147483646 w 3972"/>
                <a:gd name="T53" fmla="*/ 2147483646 h 3975"/>
                <a:gd name="T54" fmla="*/ 2147483646 w 3972"/>
                <a:gd name="T55" fmla="*/ 2147483646 h 3975"/>
                <a:gd name="T56" fmla="*/ 2147483646 w 3972"/>
                <a:gd name="T57" fmla="*/ 2147483646 h 3975"/>
                <a:gd name="T58" fmla="*/ 2147483646 w 3972"/>
                <a:gd name="T59" fmla="*/ 0 h 3975"/>
                <a:gd name="T60" fmla="*/ 0 w 3972"/>
                <a:gd name="T61" fmla="*/ 0 h 3975"/>
                <a:gd name="T62" fmla="*/ 2147483646 w 3972"/>
                <a:gd name="T63" fmla="*/ 2147483646 h 3975"/>
                <a:gd name="T64" fmla="*/ 2147483646 w 3972"/>
                <a:gd name="T65" fmla="*/ 2147483646 h 39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72"/>
                <a:gd name="T100" fmla="*/ 0 h 3975"/>
                <a:gd name="T101" fmla="*/ 3972 w 3972"/>
                <a:gd name="T102" fmla="*/ 3975 h 39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72" h="3975">
                  <a:moveTo>
                    <a:pt x="3890" y="1982"/>
                  </a:moveTo>
                  <a:cubicBezTo>
                    <a:pt x="3872" y="1981"/>
                    <a:pt x="3855" y="1979"/>
                    <a:pt x="3837" y="1978"/>
                  </a:cubicBezTo>
                  <a:cubicBezTo>
                    <a:pt x="3821" y="1977"/>
                    <a:pt x="3805" y="1975"/>
                    <a:pt x="3789" y="1973"/>
                  </a:cubicBezTo>
                  <a:cubicBezTo>
                    <a:pt x="3771" y="1971"/>
                    <a:pt x="3754" y="1969"/>
                    <a:pt x="3737" y="1967"/>
                  </a:cubicBezTo>
                  <a:cubicBezTo>
                    <a:pt x="3721" y="1965"/>
                    <a:pt x="3705" y="1962"/>
                    <a:pt x="3689" y="1960"/>
                  </a:cubicBezTo>
                  <a:cubicBezTo>
                    <a:pt x="3672" y="1957"/>
                    <a:pt x="3654" y="1954"/>
                    <a:pt x="3637" y="1951"/>
                  </a:cubicBezTo>
                  <a:cubicBezTo>
                    <a:pt x="3622" y="1948"/>
                    <a:pt x="3606" y="1945"/>
                    <a:pt x="3591" y="1942"/>
                  </a:cubicBezTo>
                  <a:cubicBezTo>
                    <a:pt x="3574" y="1938"/>
                    <a:pt x="3557" y="1934"/>
                    <a:pt x="3540" y="1930"/>
                  </a:cubicBezTo>
                  <a:cubicBezTo>
                    <a:pt x="3524" y="1926"/>
                    <a:pt x="3509" y="1923"/>
                    <a:pt x="3494" y="1919"/>
                  </a:cubicBezTo>
                  <a:cubicBezTo>
                    <a:pt x="3477" y="1914"/>
                    <a:pt x="3460" y="1909"/>
                    <a:pt x="3444" y="1904"/>
                  </a:cubicBezTo>
                  <a:cubicBezTo>
                    <a:pt x="3429" y="1900"/>
                    <a:pt x="3414" y="1896"/>
                    <a:pt x="3400" y="1891"/>
                  </a:cubicBezTo>
                  <a:cubicBezTo>
                    <a:pt x="3383" y="1886"/>
                    <a:pt x="3366" y="1880"/>
                    <a:pt x="3349" y="1874"/>
                  </a:cubicBezTo>
                  <a:cubicBezTo>
                    <a:pt x="3335" y="1869"/>
                    <a:pt x="3321" y="1864"/>
                    <a:pt x="3307" y="1859"/>
                  </a:cubicBezTo>
                  <a:cubicBezTo>
                    <a:pt x="3290" y="1853"/>
                    <a:pt x="3274" y="1846"/>
                    <a:pt x="3257" y="1839"/>
                  </a:cubicBezTo>
                  <a:cubicBezTo>
                    <a:pt x="3243" y="1834"/>
                    <a:pt x="3230" y="1829"/>
                    <a:pt x="3217" y="1823"/>
                  </a:cubicBezTo>
                  <a:cubicBezTo>
                    <a:pt x="3200" y="1816"/>
                    <a:pt x="3183" y="1808"/>
                    <a:pt x="3167" y="1800"/>
                  </a:cubicBezTo>
                  <a:cubicBezTo>
                    <a:pt x="3154" y="1794"/>
                    <a:pt x="3141" y="1789"/>
                    <a:pt x="3128" y="1782"/>
                  </a:cubicBezTo>
                  <a:cubicBezTo>
                    <a:pt x="3111" y="1774"/>
                    <a:pt x="3095" y="1765"/>
                    <a:pt x="3078" y="1757"/>
                  </a:cubicBezTo>
                  <a:cubicBezTo>
                    <a:pt x="3066" y="1750"/>
                    <a:pt x="3054" y="1744"/>
                    <a:pt x="3042" y="1738"/>
                  </a:cubicBezTo>
                  <a:cubicBezTo>
                    <a:pt x="3025" y="1729"/>
                    <a:pt x="3008" y="1719"/>
                    <a:pt x="2991" y="1709"/>
                  </a:cubicBezTo>
                  <a:cubicBezTo>
                    <a:pt x="2981" y="1702"/>
                    <a:pt x="2969" y="1696"/>
                    <a:pt x="2959" y="1690"/>
                  </a:cubicBezTo>
                  <a:cubicBezTo>
                    <a:pt x="2941" y="1679"/>
                    <a:pt x="2924" y="1668"/>
                    <a:pt x="2907" y="1656"/>
                  </a:cubicBezTo>
                  <a:cubicBezTo>
                    <a:pt x="2897" y="1650"/>
                    <a:pt x="2887" y="1644"/>
                    <a:pt x="2878" y="1637"/>
                  </a:cubicBezTo>
                  <a:cubicBezTo>
                    <a:pt x="2860" y="1625"/>
                    <a:pt x="2842" y="1612"/>
                    <a:pt x="2824" y="1599"/>
                  </a:cubicBezTo>
                  <a:cubicBezTo>
                    <a:pt x="2816" y="1593"/>
                    <a:pt x="2807" y="1587"/>
                    <a:pt x="2799" y="1581"/>
                  </a:cubicBezTo>
                  <a:cubicBezTo>
                    <a:pt x="2780" y="1567"/>
                    <a:pt x="2761" y="1551"/>
                    <a:pt x="2742" y="1536"/>
                  </a:cubicBezTo>
                  <a:cubicBezTo>
                    <a:pt x="2736" y="1531"/>
                    <a:pt x="2730" y="1527"/>
                    <a:pt x="2724" y="1522"/>
                  </a:cubicBezTo>
                  <a:cubicBezTo>
                    <a:pt x="2700" y="1502"/>
                    <a:pt x="2677" y="1482"/>
                    <a:pt x="2654" y="1462"/>
                  </a:cubicBezTo>
                  <a:cubicBezTo>
                    <a:pt x="2653" y="1461"/>
                    <a:pt x="2652" y="1460"/>
                    <a:pt x="2651" y="1459"/>
                  </a:cubicBezTo>
                  <a:cubicBezTo>
                    <a:pt x="2603" y="1415"/>
                    <a:pt x="2557" y="1370"/>
                    <a:pt x="2514" y="1322"/>
                  </a:cubicBezTo>
                  <a:cubicBezTo>
                    <a:pt x="2513" y="1321"/>
                    <a:pt x="2513" y="1320"/>
                    <a:pt x="2512" y="1320"/>
                  </a:cubicBezTo>
                  <a:cubicBezTo>
                    <a:pt x="2491" y="1297"/>
                    <a:pt x="2471" y="1273"/>
                    <a:pt x="2451" y="1249"/>
                  </a:cubicBezTo>
                  <a:cubicBezTo>
                    <a:pt x="2447" y="1244"/>
                    <a:pt x="2443" y="1239"/>
                    <a:pt x="2439" y="1234"/>
                  </a:cubicBezTo>
                  <a:cubicBezTo>
                    <a:pt x="2423" y="1214"/>
                    <a:pt x="2407" y="1194"/>
                    <a:pt x="2391" y="1173"/>
                  </a:cubicBezTo>
                  <a:cubicBezTo>
                    <a:pt x="2386" y="1166"/>
                    <a:pt x="2381" y="1158"/>
                    <a:pt x="2375" y="1151"/>
                  </a:cubicBezTo>
                  <a:cubicBezTo>
                    <a:pt x="2362" y="1132"/>
                    <a:pt x="2348" y="1114"/>
                    <a:pt x="2335" y="1095"/>
                  </a:cubicBezTo>
                  <a:cubicBezTo>
                    <a:pt x="2329" y="1086"/>
                    <a:pt x="2324" y="1077"/>
                    <a:pt x="2318" y="1067"/>
                  </a:cubicBezTo>
                  <a:cubicBezTo>
                    <a:pt x="2306" y="1050"/>
                    <a:pt x="2294" y="1032"/>
                    <a:pt x="2283" y="1014"/>
                  </a:cubicBezTo>
                  <a:cubicBezTo>
                    <a:pt x="2277" y="1004"/>
                    <a:pt x="2271" y="993"/>
                    <a:pt x="2265" y="983"/>
                  </a:cubicBezTo>
                  <a:cubicBezTo>
                    <a:pt x="2255" y="965"/>
                    <a:pt x="2245" y="948"/>
                    <a:pt x="2235" y="930"/>
                  </a:cubicBezTo>
                  <a:cubicBezTo>
                    <a:pt x="2229" y="919"/>
                    <a:pt x="2223" y="908"/>
                    <a:pt x="2217" y="897"/>
                  </a:cubicBezTo>
                  <a:cubicBezTo>
                    <a:pt x="2208" y="879"/>
                    <a:pt x="2199" y="862"/>
                    <a:pt x="2190" y="844"/>
                  </a:cubicBezTo>
                  <a:cubicBezTo>
                    <a:pt x="2185" y="832"/>
                    <a:pt x="2179" y="820"/>
                    <a:pt x="2174" y="808"/>
                  </a:cubicBezTo>
                  <a:cubicBezTo>
                    <a:pt x="2166" y="791"/>
                    <a:pt x="2158" y="773"/>
                    <a:pt x="2150" y="755"/>
                  </a:cubicBezTo>
                  <a:cubicBezTo>
                    <a:pt x="2145" y="743"/>
                    <a:pt x="2140" y="730"/>
                    <a:pt x="2135" y="718"/>
                  </a:cubicBezTo>
                  <a:cubicBezTo>
                    <a:pt x="2127" y="700"/>
                    <a:pt x="2120" y="683"/>
                    <a:pt x="2114" y="665"/>
                  </a:cubicBezTo>
                  <a:cubicBezTo>
                    <a:pt x="2109" y="652"/>
                    <a:pt x="2104" y="638"/>
                    <a:pt x="2100" y="625"/>
                  </a:cubicBezTo>
                  <a:cubicBezTo>
                    <a:pt x="2094" y="607"/>
                    <a:pt x="2087" y="590"/>
                    <a:pt x="2082" y="572"/>
                  </a:cubicBezTo>
                  <a:cubicBezTo>
                    <a:pt x="2077" y="558"/>
                    <a:pt x="2074" y="544"/>
                    <a:pt x="2069" y="530"/>
                  </a:cubicBezTo>
                  <a:cubicBezTo>
                    <a:pt x="2064" y="513"/>
                    <a:pt x="2059" y="495"/>
                    <a:pt x="2054" y="478"/>
                  </a:cubicBezTo>
                  <a:cubicBezTo>
                    <a:pt x="2051" y="463"/>
                    <a:pt x="2047" y="449"/>
                    <a:pt x="2044" y="434"/>
                  </a:cubicBezTo>
                  <a:cubicBezTo>
                    <a:pt x="2039" y="417"/>
                    <a:pt x="2035" y="399"/>
                    <a:pt x="2031" y="381"/>
                  </a:cubicBezTo>
                  <a:cubicBezTo>
                    <a:pt x="2028" y="366"/>
                    <a:pt x="2026" y="351"/>
                    <a:pt x="2023" y="336"/>
                  </a:cubicBezTo>
                  <a:cubicBezTo>
                    <a:pt x="2019" y="318"/>
                    <a:pt x="2016" y="301"/>
                    <a:pt x="2013" y="283"/>
                  </a:cubicBezTo>
                  <a:cubicBezTo>
                    <a:pt x="2011" y="268"/>
                    <a:pt x="2009" y="252"/>
                    <a:pt x="2007" y="237"/>
                  </a:cubicBezTo>
                  <a:cubicBezTo>
                    <a:pt x="2004" y="219"/>
                    <a:pt x="2002" y="201"/>
                    <a:pt x="2000" y="183"/>
                  </a:cubicBezTo>
                  <a:cubicBezTo>
                    <a:pt x="1998" y="167"/>
                    <a:pt x="1997" y="152"/>
                    <a:pt x="1995" y="136"/>
                  </a:cubicBezTo>
                  <a:cubicBezTo>
                    <a:pt x="1994" y="118"/>
                    <a:pt x="1992" y="100"/>
                    <a:pt x="1991" y="82"/>
                  </a:cubicBezTo>
                  <a:cubicBezTo>
                    <a:pt x="1990" y="66"/>
                    <a:pt x="1990" y="50"/>
                    <a:pt x="1989" y="33"/>
                  </a:cubicBezTo>
                  <a:cubicBezTo>
                    <a:pt x="1989" y="22"/>
                    <a:pt x="1988" y="11"/>
                    <a:pt x="1988" y="0"/>
                  </a:cubicBezTo>
                  <a:lnTo>
                    <a:pt x="1987" y="0"/>
                  </a:lnTo>
                  <a:lnTo>
                    <a:pt x="0" y="0"/>
                  </a:lnTo>
                  <a:cubicBezTo>
                    <a:pt x="21" y="2182"/>
                    <a:pt x="1791" y="3954"/>
                    <a:pt x="3972" y="3975"/>
                  </a:cubicBezTo>
                  <a:lnTo>
                    <a:pt x="3972" y="1986"/>
                  </a:lnTo>
                  <a:cubicBezTo>
                    <a:pt x="3961" y="1985"/>
                    <a:pt x="3950" y="1985"/>
                    <a:pt x="3939" y="1984"/>
                  </a:cubicBezTo>
                  <a:cubicBezTo>
                    <a:pt x="3923" y="1984"/>
                    <a:pt x="3906" y="1983"/>
                    <a:pt x="3890" y="1982"/>
                  </a:cubicBezTo>
                  <a:close/>
                </a:path>
              </a:pathLst>
            </a:custGeom>
            <a:solidFill>
              <a:srgbClr val="004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DA700083-130E-4103-8244-6B4E2791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1550" y="-1150938"/>
              <a:ext cx="3206750" cy="3198813"/>
            </a:xfrm>
            <a:custGeom>
              <a:avLst/>
              <a:gdLst>
                <a:gd name="T0" fmla="*/ 2147483646 w 3972"/>
                <a:gd name="T1" fmla="*/ 2147483646 h 3962"/>
                <a:gd name="T2" fmla="*/ 2147483646 w 3972"/>
                <a:gd name="T3" fmla="*/ 2147483646 h 3962"/>
                <a:gd name="T4" fmla="*/ 2147483646 w 3972"/>
                <a:gd name="T5" fmla="*/ 2147483646 h 3962"/>
                <a:gd name="T6" fmla="*/ 2147483646 w 3972"/>
                <a:gd name="T7" fmla="*/ 2147483646 h 3962"/>
                <a:gd name="T8" fmla="*/ 2147483646 w 3972"/>
                <a:gd name="T9" fmla="*/ 2147483646 h 3962"/>
                <a:gd name="T10" fmla="*/ 2147483646 w 3972"/>
                <a:gd name="T11" fmla="*/ 2147483646 h 3962"/>
                <a:gd name="T12" fmla="*/ 2147483646 w 3972"/>
                <a:gd name="T13" fmla="*/ 2147483646 h 3962"/>
                <a:gd name="T14" fmla="*/ 2147483646 w 3972"/>
                <a:gd name="T15" fmla="*/ 2147483646 h 3962"/>
                <a:gd name="T16" fmla="*/ 2147483646 w 3972"/>
                <a:gd name="T17" fmla="*/ 2147483646 h 3962"/>
                <a:gd name="T18" fmla="*/ 2147483646 w 3972"/>
                <a:gd name="T19" fmla="*/ 2147483646 h 3962"/>
                <a:gd name="T20" fmla="*/ 2147483646 w 3972"/>
                <a:gd name="T21" fmla="*/ 2147483646 h 3962"/>
                <a:gd name="T22" fmla="*/ 2147483646 w 3972"/>
                <a:gd name="T23" fmla="*/ 2147483646 h 3962"/>
                <a:gd name="T24" fmla="*/ 2147483646 w 3972"/>
                <a:gd name="T25" fmla="*/ 2147483646 h 3962"/>
                <a:gd name="T26" fmla="*/ 2147483646 w 3972"/>
                <a:gd name="T27" fmla="*/ 2147483646 h 3962"/>
                <a:gd name="T28" fmla="*/ 2147483646 w 3972"/>
                <a:gd name="T29" fmla="*/ 2147483646 h 3962"/>
                <a:gd name="T30" fmla="*/ 2147483646 w 3972"/>
                <a:gd name="T31" fmla="*/ 2147483646 h 3962"/>
                <a:gd name="T32" fmla="*/ 2147483646 w 3972"/>
                <a:gd name="T33" fmla="*/ 2147483646 h 3962"/>
                <a:gd name="T34" fmla="*/ 2147483646 w 3972"/>
                <a:gd name="T35" fmla="*/ 2147483646 h 3962"/>
                <a:gd name="T36" fmla="*/ 2147483646 w 3972"/>
                <a:gd name="T37" fmla="*/ 2147483646 h 3962"/>
                <a:gd name="T38" fmla="*/ 2147483646 w 3972"/>
                <a:gd name="T39" fmla="*/ 2147483646 h 3962"/>
                <a:gd name="T40" fmla="*/ 2147483646 w 3972"/>
                <a:gd name="T41" fmla="*/ 2147483646 h 3962"/>
                <a:gd name="T42" fmla="*/ 2147483646 w 3972"/>
                <a:gd name="T43" fmla="*/ 2147483646 h 3962"/>
                <a:gd name="T44" fmla="*/ 2147483646 w 3972"/>
                <a:gd name="T45" fmla="*/ 2147483646 h 3962"/>
                <a:gd name="T46" fmla="*/ 2147483646 w 3972"/>
                <a:gd name="T47" fmla="*/ 2147483646 h 3962"/>
                <a:gd name="T48" fmla="*/ 2147483646 w 3972"/>
                <a:gd name="T49" fmla="*/ 2147483646 h 3962"/>
                <a:gd name="T50" fmla="*/ 2147483646 w 3972"/>
                <a:gd name="T51" fmla="*/ 2147483646 h 3962"/>
                <a:gd name="T52" fmla="*/ 2147483646 w 3972"/>
                <a:gd name="T53" fmla="*/ 2147483646 h 3962"/>
                <a:gd name="T54" fmla="*/ 2147483646 w 3972"/>
                <a:gd name="T55" fmla="*/ 2147483646 h 3962"/>
                <a:gd name="T56" fmla="*/ 2147483646 w 3972"/>
                <a:gd name="T57" fmla="*/ 2147483646 h 3962"/>
                <a:gd name="T58" fmla="*/ 2147483646 w 3972"/>
                <a:gd name="T59" fmla="*/ 2147483646 h 3962"/>
                <a:gd name="T60" fmla="*/ 2147483646 w 3972"/>
                <a:gd name="T61" fmla="*/ 0 h 3962"/>
                <a:gd name="T62" fmla="*/ 2147483646 w 3972"/>
                <a:gd name="T63" fmla="*/ 2147483646 h 3962"/>
                <a:gd name="T64" fmla="*/ 2147483646 w 3972"/>
                <a:gd name="T65" fmla="*/ 2147483646 h 39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72"/>
                <a:gd name="T100" fmla="*/ 0 h 3962"/>
                <a:gd name="T101" fmla="*/ 3972 w 3972"/>
                <a:gd name="T102" fmla="*/ 3962 h 39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72" h="3962">
                  <a:moveTo>
                    <a:pt x="1989" y="3929"/>
                  </a:moveTo>
                  <a:cubicBezTo>
                    <a:pt x="1990" y="3912"/>
                    <a:pt x="1990" y="3896"/>
                    <a:pt x="1991" y="3879"/>
                  </a:cubicBezTo>
                  <a:cubicBezTo>
                    <a:pt x="1992" y="3862"/>
                    <a:pt x="1994" y="3844"/>
                    <a:pt x="1995" y="3826"/>
                  </a:cubicBezTo>
                  <a:cubicBezTo>
                    <a:pt x="1997" y="3810"/>
                    <a:pt x="1998" y="3794"/>
                    <a:pt x="2000" y="3778"/>
                  </a:cubicBezTo>
                  <a:cubicBezTo>
                    <a:pt x="2002" y="3760"/>
                    <a:pt x="2004" y="3743"/>
                    <a:pt x="2006" y="3725"/>
                  </a:cubicBezTo>
                  <a:cubicBezTo>
                    <a:pt x="2009" y="3710"/>
                    <a:pt x="2011" y="3694"/>
                    <a:pt x="2013" y="3678"/>
                  </a:cubicBezTo>
                  <a:cubicBezTo>
                    <a:pt x="2016" y="3661"/>
                    <a:pt x="2019" y="3643"/>
                    <a:pt x="2022" y="3626"/>
                  </a:cubicBezTo>
                  <a:cubicBezTo>
                    <a:pt x="2025" y="3611"/>
                    <a:pt x="2028" y="3595"/>
                    <a:pt x="2032" y="3579"/>
                  </a:cubicBezTo>
                  <a:cubicBezTo>
                    <a:pt x="2035" y="3562"/>
                    <a:pt x="2039" y="3545"/>
                    <a:pt x="2043" y="3528"/>
                  </a:cubicBezTo>
                  <a:cubicBezTo>
                    <a:pt x="2047" y="3513"/>
                    <a:pt x="2051" y="3498"/>
                    <a:pt x="2055" y="3483"/>
                  </a:cubicBezTo>
                  <a:cubicBezTo>
                    <a:pt x="2059" y="3466"/>
                    <a:pt x="2064" y="3449"/>
                    <a:pt x="2069" y="3432"/>
                  </a:cubicBezTo>
                  <a:cubicBezTo>
                    <a:pt x="2073" y="3417"/>
                    <a:pt x="2077" y="3402"/>
                    <a:pt x="2082" y="3388"/>
                  </a:cubicBezTo>
                  <a:cubicBezTo>
                    <a:pt x="2087" y="3371"/>
                    <a:pt x="2093" y="3354"/>
                    <a:pt x="2099" y="3338"/>
                  </a:cubicBezTo>
                  <a:cubicBezTo>
                    <a:pt x="2104" y="3323"/>
                    <a:pt x="2109" y="3309"/>
                    <a:pt x="2114" y="3295"/>
                  </a:cubicBezTo>
                  <a:cubicBezTo>
                    <a:pt x="2120" y="3278"/>
                    <a:pt x="2127" y="3262"/>
                    <a:pt x="2133" y="3245"/>
                  </a:cubicBezTo>
                  <a:cubicBezTo>
                    <a:pt x="2139" y="3232"/>
                    <a:pt x="2144" y="3218"/>
                    <a:pt x="2150" y="3204"/>
                  </a:cubicBezTo>
                  <a:cubicBezTo>
                    <a:pt x="2157" y="3187"/>
                    <a:pt x="2165" y="3171"/>
                    <a:pt x="2172" y="3155"/>
                  </a:cubicBezTo>
                  <a:cubicBezTo>
                    <a:pt x="2178" y="3142"/>
                    <a:pt x="2184" y="3128"/>
                    <a:pt x="2191" y="3115"/>
                  </a:cubicBezTo>
                  <a:cubicBezTo>
                    <a:pt x="2199" y="3099"/>
                    <a:pt x="2207" y="3083"/>
                    <a:pt x="2215" y="3067"/>
                  </a:cubicBezTo>
                  <a:cubicBezTo>
                    <a:pt x="2222" y="3054"/>
                    <a:pt x="2228" y="3041"/>
                    <a:pt x="2235" y="3029"/>
                  </a:cubicBezTo>
                  <a:cubicBezTo>
                    <a:pt x="2244" y="3013"/>
                    <a:pt x="2254" y="2997"/>
                    <a:pt x="2263" y="2981"/>
                  </a:cubicBezTo>
                  <a:cubicBezTo>
                    <a:pt x="2270" y="2969"/>
                    <a:pt x="2276" y="2957"/>
                    <a:pt x="2284" y="2945"/>
                  </a:cubicBezTo>
                  <a:cubicBezTo>
                    <a:pt x="2294" y="2929"/>
                    <a:pt x="2304" y="2913"/>
                    <a:pt x="2314" y="2897"/>
                  </a:cubicBezTo>
                  <a:cubicBezTo>
                    <a:pt x="2322" y="2886"/>
                    <a:pt x="2328" y="2875"/>
                    <a:pt x="2336" y="2864"/>
                  </a:cubicBezTo>
                  <a:cubicBezTo>
                    <a:pt x="2347" y="2847"/>
                    <a:pt x="2359" y="2831"/>
                    <a:pt x="2371" y="2815"/>
                  </a:cubicBezTo>
                  <a:cubicBezTo>
                    <a:pt x="2378" y="2805"/>
                    <a:pt x="2385" y="2795"/>
                    <a:pt x="2392" y="2785"/>
                  </a:cubicBezTo>
                  <a:cubicBezTo>
                    <a:pt x="2405" y="2768"/>
                    <a:pt x="2418" y="2751"/>
                    <a:pt x="2432" y="2734"/>
                  </a:cubicBezTo>
                  <a:cubicBezTo>
                    <a:pt x="2439" y="2726"/>
                    <a:pt x="2445" y="2717"/>
                    <a:pt x="2451" y="2709"/>
                  </a:cubicBezTo>
                  <a:cubicBezTo>
                    <a:pt x="2467" y="2690"/>
                    <a:pt x="2484" y="2671"/>
                    <a:pt x="2501" y="2652"/>
                  </a:cubicBezTo>
                  <a:cubicBezTo>
                    <a:pt x="2505" y="2647"/>
                    <a:pt x="2510" y="2642"/>
                    <a:pt x="2514" y="2636"/>
                  </a:cubicBezTo>
                  <a:cubicBezTo>
                    <a:pt x="2558" y="2589"/>
                    <a:pt x="2603" y="2543"/>
                    <a:pt x="2651" y="2500"/>
                  </a:cubicBezTo>
                  <a:cubicBezTo>
                    <a:pt x="2656" y="2495"/>
                    <a:pt x="2661" y="2491"/>
                    <a:pt x="2666" y="2486"/>
                  </a:cubicBezTo>
                  <a:cubicBezTo>
                    <a:pt x="2685" y="2469"/>
                    <a:pt x="2704" y="2452"/>
                    <a:pt x="2723" y="2436"/>
                  </a:cubicBezTo>
                  <a:cubicBezTo>
                    <a:pt x="2731" y="2430"/>
                    <a:pt x="2740" y="2423"/>
                    <a:pt x="2748" y="2417"/>
                  </a:cubicBezTo>
                  <a:cubicBezTo>
                    <a:pt x="2765" y="2403"/>
                    <a:pt x="2782" y="2390"/>
                    <a:pt x="2799" y="2377"/>
                  </a:cubicBezTo>
                  <a:cubicBezTo>
                    <a:pt x="2809" y="2369"/>
                    <a:pt x="2819" y="2363"/>
                    <a:pt x="2828" y="2355"/>
                  </a:cubicBezTo>
                  <a:cubicBezTo>
                    <a:pt x="2845" y="2344"/>
                    <a:pt x="2861" y="2332"/>
                    <a:pt x="2877" y="2321"/>
                  </a:cubicBezTo>
                  <a:cubicBezTo>
                    <a:pt x="2888" y="2313"/>
                    <a:pt x="2899" y="2306"/>
                    <a:pt x="2910" y="2299"/>
                  </a:cubicBezTo>
                  <a:cubicBezTo>
                    <a:pt x="2926" y="2289"/>
                    <a:pt x="2942" y="2278"/>
                    <a:pt x="2958" y="2268"/>
                  </a:cubicBezTo>
                  <a:cubicBezTo>
                    <a:pt x="2970" y="2261"/>
                    <a:pt x="2982" y="2254"/>
                    <a:pt x="2994" y="2247"/>
                  </a:cubicBezTo>
                  <a:cubicBezTo>
                    <a:pt x="3010" y="2238"/>
                    <a:pt x="3026" y="2229"/>
                    <a:pt x="3042" y="2220"/>
                  </a:cubicBezTo>
                  <a:cubicBezTo>
                    <a:pt x="3054" y="2213"/>
                    <a:pt x="3067" y="2206"/>
                    <a:pt x="3080" y="2200"/>
                  </a:cubicBezTo>
                  <a:cubicBezTo>
                    <a:pt x="3096" y="2191"/>
                    <a:pt x="3112" y="2183"/>
                    <a:pt x="3128" y="2175"/>
                  </a:cubicBezTo>
                  <a:cubicBezTo>
                    <a:pt x="3141" y="2168"/>
                    <a:pt x="3154" y="2163"/>
                    <a:pt x="3168" y="2156"/>
                  </a:cubicBezTo>
                  <a:cubicBezTo>
                    <a:pt x="3184" y="2149"/>
                    <a:pt x="3200" y="2141"/>
                    <a:pt x="3216" y="2134"/>
                  </a:cubicBezTo>
                  <a:cubicBezTo>
                    <a:pt x="3230" y="2129"/>
                    <a:pt x="3244" y="2123"/>
                    <a:pt x="3258" y="2118"/>
                  </a:cubicBezTo>
                  <a:cubicBezTo>
                    <a:pt x="3274" y="2111"/>
                    <a:pt x="3290" y="2104"/>
                    <a:pt x="3307" y="2098"/>
                  </a:cubicBezTo>
                  <a:cubicBezTo>
                    <a:pt x="3321" y="2093"/>
                    <a:pt x="3336" y="2088"/>
                    <a:pt x="3350" y="2083"/>
                  </a:cubicBezTo>
                  <a:cubicBezTo>
                    <a:pt x="3366" y="2077"/>
                    <a:pt x="3383" y="2071"/>
                    <a:pt x="3400" y="2066"/>
                  </a:cubicBezTo>
                  <a:cubicBezTo>
                    <a:pt x="3414" y="2061"/>
                    <a:pt x="3429" y="2057"/>
                    <a:pt x="3444" y="2053"/>
                  </a:cubicBezTo>
                  <a:cubicBezTo>
                    <a:pt x="3461" y="2048"/>
                    <a:pt x="3477" y="2043"/>
                    <a:pt x="3494" y="2038"/>
                  </a:cubicBezTo>
                  <a:cubicBezTo>
                    <a:pt x="3509" y="2034"/>
                    <a:pt x="3525" y="2031"/>
                    <a:pt x="3540" y="2027"/>
                  </a:cubicBezTo>
                  <a:cubicBezTo>
                    <a:pt x="3557" y="2023"/>
                    <a:pt x="3574" y="2019"/>
                    <a:pt x="3591" y="2015"/>
                  </a:cubicBezTo>
                  <a:cubicBezTo>
                    <a:pt x="3606" y="2012"/>
                    <a:pt x="3622" y="2009"/>
                    <a:pt x="3637" y="2006"/>
                  </a:cubicBezTo>
                  <a:cubicBezTo>
                    <a:pt x="3654" y="2003"/>
                    <a:pt x="3672" y="2000"/>
                    <a:pt x="3689" y="1997"/>
                  </a:cubicBezTo>
                  <a:cubicBezTo>
                    <a:pt x="3705" y="1994"/>
                    <a:pt x="3721" y="1992"/>
                    <a:pt x="3736" y="1990"/>
                  </a:cubicBezTo>
                  <a:cubicBezTo>
                    <a:pt x="3754" y="1988"/>
                    <a:pt x="3771" y="1985"/>
                    <a:pt x="3789" y="1983"/>
                  </a:cubicBezTo>
                  <a:cubicBezTo>
                    <a:pt x="3805" y="1982"/>
                    <a:pt x="3821" y="1980"/>
                    <a:pt x="3837" y="1979"/>
                  </a:cubicBezTo>
                  <a:cubicBezTo>
                    <a:pt x="3855" y="1977"/>
                    <a:pt x="3872" y="1976"/>
                    <a:pt x="3890" y="1975"/>
                  </a:cubicBezTo>
                  <a:cubicBezTo>
                    <a:pt x="3906" y="1974"/>
                    <a:pt x="3923" y="1973"/>
                    <a:pt x="3939" y="1973"/>
                  </a:cubicBezTo>
                  <a:cubicBezTo>
                    <a:pt x="3950" y="1972"/>
                    <a:pt x="3961" y="1971"/>
                    <a:pt x="3972" y="1971"/>
                  </a:cubicBezTo>
                  <a:lnTo>
                    <a:pt x="3972" y="0"/>
                  </a:lnTo>
                  <a:cubicBezTo>
                    <a:pt x="1792" y="21"/>
                    <a:pt x="21" y="1787"/>
                    <a:pt x="0" y="3962"/>
                  </a:cubicBezTo>
                  <a:lnTo>
                    <a:pt x="1987" y="3962"/>
                  </a:lnTo>
                  <a:lnTo>
                    <a:pt x="1988" y="3962"/>
                  </a:lnTo>
                  <a:cubicBezTo>
                    <a:pt x="1988" y="3951"/>
                    <a:pt x="1989" y="3940"/>
                    <a:pt x="1989" y="3929"/>
                  </a:cubicBezTo>
                </a:path>
              </a:pathLst>
            </a:custGeom>
            <a:solidFill>
              <a:srgbClr val="007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EA7123D-DE2C-4FFE-BD03-CDAD8CB18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-1150938"/>
              <a:ext cx="3198812" cy="3200401"/>
            </a:xfrm>
            <a:custGeom>
              <a:avLst/>
              <a:gdLst>
                <a:gd name="T0" fmla="*/ 2147483646 w 3965"/>
                <a:gd name="T1" fmla="*/ 2147483646 h 3963"/>
                <a:gd name="T2" fmla="*/ 2147483646 w 3965"/>
                <a:gd name="T3" fmla="*/ 2147483646 h 3963"/>
                <a:gd name="T4" fmla="*/ 0 w 3965"/>
                <a:gd name="T5" fmla="*/ 0 h 3963"/>
                <a:gd name="T6" fmla="*/ 0 w 3965"/>
                <a:gd name="T7" fmla="*/ 2147483646 h 3963"/>
                <a:gd name="T8" fmla="*/ 0 w 3965"/>
                <a:gd name="T9" fmla="*/ 2147483646 h 3963"/>
                <a:gd name="T10" fmla="*/ 2147483646 w 3965"/>
                <a:gd name="T11" fmla="*/ 2147483646 h 39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5"/>
                <a:gd name="T19" fmla="*/ 0 h 3963"/>
                <a:gd name="T20" fmla="*/ 3965 w 3965"/>
                <a:gd name="T21" fmla="*/ 3963 h 39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5" h="3963">
                  <a:moveTo>
                    <a:pt x="1993" y="3963"/>
                  </a:moveTo>
                  <a:lnTo>
                    <a:pt x="3965" y="3962"/>
                  </a:lnTo>
                  <a:cubicBezTo>
                    <a:pt x="3944" y="1787"/>
                    <a:pt x="2177" y="21"/>
                    <a:pt x="0" y="0"/>
                  </a:cubicBezTo>
                  <a:lnTo>
                    <a:pt x="0" y="1971"/>
                  </a:lnTo>
                  <a:cubicBezTo>
                    <a:pt x="1090" y="1992"/>
                    <a:pt x="1972" y="2874"/>
                    <a:pt x="1993" y="3963"/>
                  </a:cubicBezTo>
                </a:path>
              </a:pathLst>
            </a:custGeom>
            <a:solidFill>
              <a:srgbClr val="00B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D83DFE4F-B0FB-4B63-A3D3-15933E618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111375"/>
              <a:ext cx="1536700" cy="1539875"/>
            </a:xfrm>
            <a:custGeom>
              <a:avLst/>
              <a:gdLst>
                <a:gd name="T0" fmla="*/ 2147483646 w 1904"/>
                <a:gd name="T1" fmla="*/ 0 h 1905"/>
                <a:gd name="T2" fmla="*/ 0 w 1904"/>
                <a:gd name="T3" fmla="*/ 0 h 1905"/>
                <a:gd name="T4" fmla="*/ 2147483646 w 1904"/>
                <a:gd name="T5" fmla="*/ 2147483646 h 1905"/>
                <a:gd name="T6" fmla="*/ 2147483646 w 1904"/>
                <a:gd name="T7" fmla="*/ 2147483646 h 1905"/>
                <a:gd name="T8" fmla="*/ 2147483646 w 1904"/>
                <a:gd name="T9" fmla="*/ 2147483646 h 1905"/>
                <a:gd name="T10" fmla="*/ 2147483646 w 1904"/>
                <a:gd name="T11" fmla="*/ 2147483646 h 1905"/>
                <a:gd name="T12" fmla="*/ 2147483646 w 1904"/>
                <a:gd name="T13" fmla="*/ 2147483646 h 1905"/>
                <a:gd name="T14" fmla="*/ 2147483646 w 1904"/>
                <a:gd name="T15" fmla="*/ 2147483646 h 1905"/>
                <a:gd name="T16" fmla="*/ 2147483646 w 1904"/>
                <a:gd name="T17" fmla="*/ 2147483646 h 1905"/>
                <a:gd name="T18" fmla="*/ 2147483646 w 1904"/>
                <a:gd name="T19" fmla="*/ 2147483646 h 1905"/>
                <a:gd name="T20" fmla="*/ 2147483646 w 1904"/>
                <a:gd name="T21" fmla="*/ 2147483646 h 1905"/>
                <a:gd name="T22" fmla="*/ 2147483646 w 1904"/>
                <a:gd name="T23" fmla="*/ 2147483646 h 1905"/>
                <a:gd name="T24" fmla="*/ 2147483646 w 1904"/>
                <a:gd name="T25" fmla="*/ 2147483646 h 1905"/>
                <a:gd name="T26" fmla="*/ 2147483646 w 1904"/>
                <a:gd name="T27" fmla="*/ 2147483646 h 1905"/>
                <a:gd name="T28" fmla="*/ 2147483646 w 1904"/>
                <a:gd name="T29" fmla="*/ 2147483646 h 1905"/>
                <a:gd name="T30" fmla="*/ 2147483646 w 1904"/>
                <a:gd name="T31" fmla="*/ 2147483646 h 1905"/>
                <a:gd name="T32" fmla="*/ 2147483646 w 1904"/>
                <a:gd name="T33" fmla="*/ 2147483646 h 1905"/>
                <a:gd name="T34" fmla="*/ 2147483646 w 1904"/>
                <a:gd name="T35" fmla="*/ 2147483646 h 1905"/>
                <a:gd name="T36" fmla="*/ 2147483646 w 1904"/>
                <a:gd name="T37" fmla="*/ 2147483646 h 1905"/>
                <a:gd name="T38" fmla="*/ 2147483646 w 1904"/>
                <a:gd name="T39" fmla="*/ 2147483646 h 1905"/>
                <a:gd name="T40" fmla="*/ 2147483646 w 1904"/>
                <a:gd name="T41" fmla="*/ 2147483646 h 1905"/>
                <a:gd name="T42" fmla="*/ 2147483646 w 1904"/>
                <a:gd name="T43" fmla="*/ 2147483646 h 1905"/>
                <a:gd name="T44" fmla="*/ 2147483646 w 1904"/>
                <a:gd name="T45" fmla="*/ 2147483646 h 1905"/>
                <a:gd name="T46" fmla="*/ 2147483646 w 1904"/>
                <a:gd name="T47" fmla="*/ 2147483646 h 1905"/>
                <a:gd name="T48" fmla="*/ 2147483646 w 1904"/>
                <a:gd name="T49" fmla="*/ 2147483646 h 1905"/>
                <a:gd name="T50" fmla="*/ 2147483646 w 1904"/>
                <a:gd name="T51" fmla="*/ 2147483646 h 1905"/>
                <a:gd name="T52" fmla="*/ 2147483646 w 1904"/>
                <a:gd name="T53" fmla="*/ 2147483646 h 1905"/>
                <a:gd name="T54" fmla="*/ 2147483646 w 1904"/>
                <a:gd name="T55" fmla="*/ 2147483646 h 1905"/>
                <a:gd name="T56" fmla="*/ 2147483646 w 1904"/>
                <a:gd name="T57" fmla="*/ 2147483646 h 1905"/>
                <a:gd name="T58" fmla="*/ 2147483646 w 1904"/>
                <a:gd name="T59" fmla="*/ 2147483646 h 1905"/>
                <a:gd name="T60" fmla="*/ 2147483646 w 1904"/>
                <a:gd name="T61" fmla="*/ 2147483646 h 1905"/>
                <a:gd name="T62" fmla="*/ 2147483646 w 1904"/>
                <a:gd name="T63" fmla="*/ 2147483646 h 1905"/>
                <a:gd name="T64" fmla="*/ 2147483646 w 1904"/>
                <a:gd name="T65" fmla="*/ 2147483646 h 1905"/>
                <a:gd name="T66" fmla="*/ 2147483646 w 1904"/>
                <a:gd name="T67" fmla="*/ 2147483646 h 1905"/>
                <a:gd name="T68" fmla="*/ 2147483646 w 1904"/>
                <a:gd name="T69" fmla="*/ 2147483646 h 1905"/>
                <a:gd name="T70" fmla="*/ 2147483646 w 1904"/>
                <a:gd name="T71" fmla="*/ 2147483646 h 1905"/>
                <a:gd name="T72" fmla="*/ 2147483646 w 1904"/>
                <a:gd name="T73" fmla="*/ 2147483646 h 1905"/>
                <a:gd name="T74" fmla="*/ 2147483646 w 1904"/>
                <a:gd name="T75" fmla="*/ 2147483646 h 1905"/>
                <a:gd name="T76" fmla="*/ 2147483646 w 1904"/>
                <a:gd name="T77" fmla="*/ 2147483646 h 1905"/>
                <a:gd name="T78" fmla="*/ 2147483646 w 1904"/>
                <a:gd name="T79" fmla="*/ 2147483646 h 1905"/>
                <a:gd name="T80" fmla="*/ 2147483646 w 1904"/>
                <a:gd name="T81" fmla="*/ 2147483646 h 1905"/>
                <a:gd name="T82" fmla="*/ 2147483646 w 1904"/>
                <a:gd name="T83" fmla="*/ 2147483646 h 1905"/>
                <a:gd name="T84" fmla="*/ 2147483646 w 1904"/>
                <a:gd name="T85" fmla="*/ 2147483646 h 1905"/>
                <a:gd name="T86" fmla="*/ 2147483646 w 1904"/>
                <a:gd name="T87" fmla="*/ 2147483646 h 1905"/>
                <a:gd name="T88" fmla="*/ 2147483646 w 1904"/>
                <a:gd name="T89" fmla="*/ 2147483646 h 1905"/>
                <a:gd name="T90" fmla="*/ 2147483646 w 1904"/>
                <a:gd name="T91" fmla="*/ 2147483646 h 1905"/>
                <a:gd name="T92" fmla="*/ 2147483646 w 1904"/>
                <a:gd name="T93" fmla="*/ 2147483646 h 1905"/>
                <a:gd name="T94" fmla="*/ 2147483646 w 1904"/>
                <a:gd name="T95" fmla="*/ 2147483646 h 1905"/>
                <a:gd name="T96" fmla="*/ 2147483646 w 1904"/>
                <a:gd name="T97" fmla="*/ 2147483646 h 1905"/>
                <a:gd name="T98" fmla="*/ 2147483646 w 1904"/>
                <a:gd name="T99" fmla="*/ 2147483646 h 1905"/>
                <a:gd name="T100" fmla="*/ 2147483646 w 1904"/>
                <a:gd name="T101" fmla="*/ 2147483646 h 1905"/>
                <a:gd name="T102" fmla="*/ 2147483646 w 1904"/>
                <a:gd name="T103" fmla="*/ 2147483646 h 1905"/>
                <a:gd name="T104" fmla="*/ 2147483646 w 1904"/>
                <a:gd name="T105" fmla="*/ 2147483646 h 1905"/>
                <a:gd name="T106" fmla="*/ 2147483646 w 1904"/>
                <a:gd name="T107" fmla="*/ 2147483646 h 1905"/>
                <a:gd name="T108" fmla="*/ 2147483646 w 1904"/>
                <a:gd name="T109" fmla="*/ 2147483646 h 1905"/>
                <a:gd name="T110" fmla="*/ 2147483646 w 1904"/>
                <a:gd name="T111" fmla="*/ 2147483646 h 1905"/>
                <a:gd name="T112" fmla="*/ 2147483646 w 1904"/>
                <a:gd name="T113" fmla="*/ 2147483646 h 1905"/>
                <a:gd name="T114" fmla="*/ 2147483646 w 1904"/>
                <a:gd name="T115" fmla="*/ 2147483646 h 1905"/>
                <a:gd name="T116" fmla="*/ 2147483646 w 1904"/>
                <a:gd name="T117" fmla="*/ 2147483646 h 1905"/>
                <a:gd name="T118" fmla="*/ 2147483646 w 1904"/>
                <a:gd name="T119" fmla="*/ 2147483646 h 1905"/>
                <a:gd name="T120" fmla="*/ 2147483646 w 1904"/>
                <a:gd name="T121" fmla="*/ 0 h 19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4"/>
                <a:gd name="T184" fmla="*/ 0 h 1905"/>
                <a:gd name="T185" fmla="*/ 1904 w 1904"/>
                <a:gd name="T186" fmla="*/ 1905 h 19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4" h="1905">
                  <a:moveTo>
                    <a:pt x="1600" y="0"/>
                  </a:moveTo>
                  <a:lnTo>
                    <a:pt x="0" y="0"/>
                  </a:lnTo>
                  <a:cubicBezTo>
                    <a:pt x="0" y="11"/>
                    <a:pt x="0" y="21"/>
                    <a:pt x="1" y="32"/>
                  </a:cubicBezTo>
                  <a:cubicBezTo>
                    <a:pt x="1" y="47"/>
                    <a:pt x="2" y="62"/>
                    <a:pt x="3" y="78"/>
                  </a:cubicBezTo>
                  <a:cubicBezTo>
                    <a:pt x="4" y="95"/>
                    <a:pt x="5" y="113"/>
                    <a:pt x="7" y="130"/>
                  </a:cubicBezTo>
                  <a:cubicBezTo>
                    <a:pt x="8" y="145"/>
                    <a:pt x="9" y="160"/>
                    <a:pt x="11" y="175"/>
                  </a:cubicBezTo>
                  <a:cubicBezTo>
                    <a:pt x="13" y="192"/>
                    <a:pt x="15" y="210"/>
                    <a:pt x="18" y="227"/>
                  </a:cubicBezTo>
                  <a:cubicBezTo>
                    <a:pt x="20" y="242"/>
                    <a:pt x="22" y="256"/>
                    <a:pt x="24" y="271"/>
                  </a:cubicBezTo>
                  <a:cubicBezTo>
                    <a:pt x="27" y="288"/>
                    <a:pt x="30" y="305"/>
                    <a:pt x="33" y="323"/>
                  </a:cubicBezTo>
                  <a:cubicBezTo>
                    <a:pt x="36" y="337"/>
                    <a:pt x="39" y="351"/>
                    <a:pt x="42" y="365"/>
                  </a:cubicBezTo>
                  <a:cubicBezTo>
                    <a:pt x="45" y="382"/>
                    <a:pt x="49" y="399"/>
                    <a:pt x="53" y="417"/>
                  </a:cubicBezTo>
                  <a:cubicBezTo>
                    <a:pt x="57" y="430"/>
                    <a:pt x="60" y="444"/>
                    <a:pt x="64" y="457"/>
                  </a:cubicBezTo>
                  <a:cubicBezTo>
                    <a:pt x="68" y="475"/>
                    <a:pt x="73" y="492"/>
                    <a:pt x="78" y="509"/>
                  </a:cubicBezTo>
                  <a:cubicBezTo>
                    <a:pt x="82" y="522"/>
                    <a:pt x="86" y="535"/>
                    <a:pt x="90" y="548"/>
                  </a:cubicBezTo>
                  <a:cubicBezTo>
                    <a:pt x="95" y="566"/>
                    <a:pt x="101" y="583"/>
                    <a:pt x="107" y="600"/>
                  </a:cubicBezTo>
                  <a:cubicBezTo>
                    <a:pt x="112" y="612"/>
                    <a:pt x="116" y="625"/>
                    <a:pt x="121" y="637"/>
                  </a:cubicBezTo>
                  <a:cubicBezTo>
                    <a:pt x="127" y="655"/>
                    <a:pt x="134" y="672"/>
                    <a:pt x="141" y="689"/>
                  </a:cubicBezTo>
                  <a:cubicBezTo>
                    <a:pt x="146" y="701"/>
                    <a:pt x="150" y="713"/>
                    <a:pt x="155" y="724"/>
                  </a:cubicBezTo>
                  <a:cubicBezTo>
                    <a:pt x="163" y="742"/>
                    <a:pt x="171" y="759"/>
                    <a:pt x="179" y="776"/>
                  </a:cubicBezTo>
                  <a:cubicBezTo>
                    <a:pt x="184" y="787"/>
                    <a:pt x="189" y="798"/>
                    <a:pt x="194" y="809"/>
                  </a:cubicBezTo>
                  <a:cubicBezTo>
                    <a:pt x="203" y="827"/>
                    <a:pt x="212" y="844"/>
                    <a:pt x="221" y="861"/>
                  </a:cubicBezTo>
                  <a:cubicBezTo>
                    <a:pt x="226" y="871"/>
                    <a:pt x="231" y="882"/>
                    <a:pt x="237" y="892"/>
                  </a:cubicBezTo>
                  <a:cubicBezTo>
                    <a:pt x="247" y="910"/>
                    <a:pt x="257" y="927"/>
                    <a:pt x="267" y="944"/>
                  </a:cubicBezTo>
                  <a:cubicBezTo>
                    <a:pt x="272" y="954"/>
                    <a:pt x="278" y="963"/>
                    <a:pt x="283" y="972"/>
                  </a:cubicBezTo>
                  <a:cubicBezTo>
                    <a:pt x="294" y="990"/>
                    <a:pt x="306" y="1008"/>
                    <a:pt x="318" y="1026"/>
                  </a:cubicBezTo>
                  <a:cubicBezTo>
                    <a:pt x="323" y="1034"/>
                    <a:pt x="328" y="1042"/>
                    <a:pt x="333" y="1050"/>
                  </a:cubicBezTo>
                  <a:cubicBezTo>
                    <a:pt x="346" y="1069"/>
                    <a:pt x="360" y="1087"/>
                    <a:pt x="373" y="1106"/>
                  </a:cubicBezTo>
                  <a:cubicBezTo>
                    <a:pt x="378" y="1112"/>
                    <a:pt x="382" y="1119"/>
                    <a:pt x="387" y="1125"/>
                  </a:cubicBezTo>
                  <a:cubicBezTo>
                    <a:pt x="403" y="1146"/>
                    <a:pt x="419" y="1166"/>
                    <a:pt x="435" y="1187"/>
                  </a:cubicBezTo>
                  <a:cubicBezTo>
                    <a:pt x="438" y="1190"/>
                    <a:pt x="441" y="1194"/>
                    <a:pt x="444" y="1198"/>
                  </a:cubicBezTo>
                  <a:cubicBezTo>
                    <a:pt x="523" y="1294"/>
                    <a:pt x="611" y="1382"/>
                    <a:pt x="707" y="1461"/>
                  </a:cubicBezTo>
                  <a:cubicBezTo>
                    <a:pt x="711" y="1464"/>
                    <a:pt x="715" y="1467"/>
                    <a:pt x="719" y="1470"/>
                  </a:cubicBezTo>
                  <a:cubicBezTo>
                    <a:pt x="739" y="1486"/>
                    <a:pt x="759" y="1502"/>
                    <a:pt x="779" y="1518"/>
                  </a:cubicBezTo>
                  <a:cubicBezTo>
                    <a:pt x="786" y="1523"/>
                    <a:pt x="792" y="1527"/>
                    <a:pt x="799" y="1532"/>
                  </a:cubicBezTo>
                  <a:cubicBezTo>
                    <a:pt x="817" y="1545"/>
                    <a:pt x="836" y="1559"/>
                    <a:pt x="855" y="1571"/>
                  </a:cubicBezTo>
                  <a:cubicBezTo>
                    <a:pt x="863" y="1577"/>
                    <a:pt x="871" y="1582"/>
                    <a:pt x="879" y="1588"/>
                  </a:cubicBezTo>
                  <a:cubicBezTo>
                    <a:pt x="897" y="1599"/>
                    <a:pt x="914" y="1611"/>
                    <a:pt x="932" y="1622"/>
                  </a:cubicBezTo>
                  <a:cubicBezTo>
                    <a:pt x="942" y="1627"/>
                    <a:pt x="951" y="1633"/>
                    <a:pt x="961" y="1638"/>
                  </a:cubicBezTo>
                  <a:cubicBezTo>
                    <a:pt x="978" y="1648"/>
                    <a:pt x="995" y="1659"/>
                    <a:pt x="1013" y="1668"/>
                  </a:cubicBezTo>
                  <a:cubicBezTo>
                    <a:pt x="1023" y="1674"/>
                    <a:pt x="1033" y="1679"/>
                    <a:pt x="1044" y="1684"/>
                  </a:cubicBezTo>
                  <a:cubicBezTo>
                    <a:pt x="1061" y="1693"/>
                    <a:pt x="1078" y="1702"/>
                    <a:pt x="1095" y="1711"/>
                  </a:cubicBezTo>
                  <a:cubicBezTo>
                    <a:pt x="1106" y="1716"/>
                    <a:pt x="1118" y="1721"/>
                    <a:pt x="1129" y="1726"/>
                  </a:cubicBezTo>
                  <a:cubicBezTo>
                    <a:pt x="1146" y="1734"/>
                    <a:pt x="1163" y="1742"/>
                    <a:pt x="1180" y="1750"/>
                  </a:cubicBezTo>
                  <a:cubicBezTo>
                    <a:pt x="1192" y="1755"/>
                    <a:pt x="1204" y="1759"/>
                    <a:pt x="1216" y="1764"/>
                  </a:cubicBezTo>
                  <a:cubicBezTo>
                    <a:pt x="1233" y="1771"/>
                    <a:pt x="1250" y="1778"/>
                    <a:pt x="1267" y="1784"/>
                  </a:cubicBezTo>
                  <a:cubicBezTo>
                    <a:pt x="1280" y="1789"/>
                    <a:pt x="1292" y="1793"/>
                    <a:pt x="1305" y="1798"/>
                  </a:cubicBezTo>
                  <a:cubicBezTo>
                    <a:pt x="1322" y="1804"/>
                    <a:pt x="1339" y="1810"/>
                    <a:pt x="1356" y="1815"/>
                  </a:cubicBezTo>
                  <a:cubicBezTo>
                    <a:pt x="1369" y="1819"/>
                    <a:pt x="1382" y="1823"/>
                    <a:pt x="1396" y="1827"/>
                  </a:cubicBezTo>
                  <a:cubicBezTo>
                    <a:pt x="1413" y="1832"/>
                    <a:pt x="1430" y="1837"/>
                    <a:pt x="1447" y="1842"/>
                  </a:cubicBezTo>
                  <a:cubicBezTo>
                    <a:pt x="1461" y="1845"/>
                    <a:pt x="1474" y="1848"/>
                    <a:pt x="1488" y="1852"/>
                  </a:cubicBezTo>
                  <a:cubicBezTo>
                    <a:pt x="1505" y="1856"/>
                    <a:pt x="1522" y="1860"/>
                    <a:pt x="1539" y="1864"/>
                  </a:cubicBezTo>
                  <a:cubicBezTo>
                    <a:pt x="1554" y="1867"/>
                    <a:pt x="1568" y="1869"/>
                    <a:pt x="1582" y="1872"/>
                  </a:cubicBezTo>
                  <a:cubicBezTo>
                    <a:pt x="1599" y="1875"/>
                    <a:pt x="1616" y="1878"/>
                    <a:pt x="1634" y="1881"/>
                  </a:cubicBezTo>
                  <a:cubicBezTo>
                    <a:pt x="1648" y="1884"/>
                    <a:pt x="1663" y="1885"/>
                    <a:pt x="1677" y="1887"/>
                  </a:cubicBezTo>
                  <a:cubicBezTo>
                    <a:pt x="1695" y="1890"/>
                    <a:pt x="1712" y="1892"/>
                    <a:pt x="1729" y="1894"/>
                  </a:cubicBezTo>
                  <a:cubicBezTo>
                    <a:pt x="1744" y="1896"/>
                    <a:pt x="1759" y="1897"/>
                    <a:pt x="1774" y="1898"/>
                  </a:cubicBezTo>
                  <a:cubicBezTo>
                    <a:pt x="1792" y="1900"/>
                    <a:pt x="1809" y="1901"/>
                    <a:pt x="1827" y="1902"/>
                  </a:cubicBezTo>
                  <a:cubicBezTo>
                    <a:pt x="1842" y="1903"/>
                    <a:pt x="1857" y="1904"/>
                    <a:pt x="1872" y="1904"/>
                  </a:cubicBezTo>
                  <a:cubicBezTo>
                    <a:pt x="1883" y="1905"/>
                    <a:pt x="1894" y="1905"/>
                    <a:pt x="1904" y="1905"/>
                  </a:cubicBezTo>
                  <a:lnTo>
                    <a:pt x="1904" y="298"/>
                  </a:lnTo>
                  <a:cubicBezTo>
                    <a:pt x="1745" y="280"/>
                    <a:pt x="1618" y="156"/>
                    <a:pt x="1600" y="0"/>
                  </a:cubicBezTo>
                </a:path>
              </a:pathLst>
            </a:custGeom>
            <a:solidFill>
              <a:srgbClr val="007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0E84854-362E-4629-9CE9-327170AA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2111375"/>
              <a:ext cx="1543050" cy="1539875"/>
            </a:xfrm>
            <a:custGeom>
              <a:avLst/>
              <a:gdLst>
                <a:gd name="T0" fmla="*/ 2147483646 w 1913"/>
                <a:gd name="T1" fmla="*/ 2147483646 h 1906"/>
                <a:gd name="T2" fmla="*/ 2147483646 w 1913"/>
                <a:gd name="T3" fmla="*/ 0 h 1906"/>
                <a:gd name="T4" fmla="*/ 0 w 1913"/>
                <a:gd name="T5" fmla="*/ 2147483646 h 1906"/>
                <a:gd name="T6" fmla="*/ 0 w 1913"/>
                <a:gd name="T7" fmla="*/ 2147483646 h 1906"/>
                <a:gd name="T8" fmla="*/ 2147483646 w 1913"/>
                <a:gd name="T9" fmla="*/ 2147483646 h 1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3"/>
                <a:gd name="T16" fmla="*/ 0 h 1906"/>
                <a:gd name="T17" fmla="*/ 1913 w 1913"/>
                <a:gd name="T18" fmla="*/ 1906 h 1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3" h="1906">
                  <a:moveTo>
                    <a:pt x="1913" y="1"/>
                  </a:moveTo>
                  <a:lnTo>
                    <a:pt x="297" y="0"/>
                  </a:lnTo>
                  <a:cubicBezTo>
                    <a:pt x="279" y="158"/>
                    <a:pt x="158" y="280"/>
                    <a:pt x="0" y="298"/>
                  </a:cubicBezTo>
                  <a:lnTo>
                    <a:pt x="0" y="1906"/>
                  </a:lnTo>
                  <a:cubicBezTo>
                    <a:pt x="1046" y="1885"/>
                    <a:pt x="1892" y="1042"/>
                    <a:pt x="1913" y="1"/>
                  </a:cubicBezTo>
                  <a:close/>
                </a:path>
              </a:pathLst>
            </a:custGeom>
            <a:solidFill>
              <a:srgbClr val="004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BD93AE1-EEAE-4DEA-8B92-E9E47AD4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506413"/>
              <a:ext cx="1536700" cy="1541462"/>
            </a:xfrm>
            <a:custGeom>
              <a:avLst/>
              <a:gdLst>
                <a:gd name="T0" fmla="*/ 2147483646 w 1904"/>
                <a:gd name="T1" fmla="*/ 2147483646 h 1910"/>
                <a:gd name="T2" fmla="*/ 2147483646 w 1904"/>
                <a:gd name="T3" fmla="*/ 0 h 1910"/>
                <a:gd name="T4" fmla="*/ 2147483646 w 1904"/>
                <a:gd name="T5" fmla="*/ 2147483646 h 1910"/>
                <a:gd name="T6" fmla="*/ 2147483646 w 1904"/>
                <a:gd name="T7" fmla="*/ 2147483646 h 1910"/>
                <a:gd name="T8" fmla="*/ 2147483646 w 1904"/>
                <a:gd name="T9" fmla="*/ 2147483646 h 1910"/>
                <a:gd name="T10" fmla="*/ 2147483646 w 1904"/>
                <a:gd name="T11" fmla="*/ 2147483646 h 1910"/>
                <a:gd name="T12" fmla="*/ 2147483646 w 1904"/>
                <a:gd name="T13" fmla="*/ 2147483646 h 1910"/>
                <a:gd name="T14" fmla="*/ 2147483646 w 1904"/>
                <a:gd name="T15" fmla="*/ 2147483646 h 1910"/>
                <a:gd name="T16" fmla="*/ 2147483646 w 1904"/>
                <a:gd name="T17" fmla="*/ 2147483646 h 1910"/>
                <a:gd name="T18" fmla="*/ 2147483646 w 1904"/>
                <a:gd name="T19" fmla="*/ 2147483646 h 1910"/>
                <a:gd name="T20" fmla="*/ 2147483646 w 1904"/>
                <a:gd name="T21" fmla="*/ 2147483646 h 1910"/>
                <a:gd name="T22" fmla="*/ 2147483646 w 1904"/>
                <a:gd name="T23" fmla="*/ 2147483646 h 1910"/>
                <a:gd name="T24" fmla="*/ 2147483646 w 1904"/>
                <a:gd name="T25" fmla="*/ 2147483646 h 1910"/>
                <a:gd name="T26" fmla="*/ 2147483646 w 1904"/>
                <a:gd name="T27" fmla="*/ 2147483646 h 1910"/>
                <a:gd name="T28" fmla="*/ 2147483646 w 1904"/>
                <a:gd name="T29" fmla="*/ 2147483646 h 1910"/>
                <a:gd name="T30" fmla="*/ 2147483646 w 1904"/>
                <a:gd name="T31" fmla="*/ 2147483646 h 1910"/>
                <a:gd name="T32" fmla="*/ 2147483646 w 1904"/>
                <a:gd name="T33" fmla="*/ 2147483646 h 1910"/>
                <a:gd name="T34" fmla="*/ 2147483646 w 1904"/>
                <a:gd name="T35" fmla="*/ 2147483646 h 1910"/>
                <a:gd name="T36" fmla="*/ 2147483646 w 1904"/>
                <a:gd name="T37" fmla="*/ 2147483646 h 1910"/>
                <a:gd name="T38" fmla="*/ 2147483646 w 1904"/>
                <a:gd name="T39" fmla="*/ 2147483646 h 1910"/>
                <a:gd name="T40" fmla="*/ 2147483646 w 1904"/>
                <a:gd name="T41" fmla="*/ 2147483646 h 1910"/>
                <a:gd name="T42" fmla="*/ 2147483646 w 1904"/>
                <a:gd name="T43" fmla="*/ 2147483646 h 1910"/>
                <a:gd name="T44" fmla="*/ 2147483646 w 1904"/>
                <a:gd name="T45" fmla="*/ 2147483646 h 1910"/>
                <a:gd name="T46" fmla="*/ 2147483646 w 1904"/>
                <a:gd name="T47" fmla="*/ 2147483646 h 1910"/>
                <a:gd name="T48" fmla="*/ 2147483646 w 1904"/>
                <a:gd name="T49" fmla="*/ 2147483646 h 1910"/>
                <a:gd name="T50" fmla="*/ 2147483646 w 1904"/>
                <a:gd name="T51" fmla="*/ 2147483646 h 1910"/>
                <a:gd name="T52" fmla="*/ 2147483646 w 1904"/>
                <a:gd name="T53" fmla="*/ 2147483646 h 1910"/>
                <a:gd name="T54" fmla="*/ 2147483646 w 1904"/>
                <a:gd name="T55" fmla="*/ 2147483646 h 1910"/>
                <a:gd name="T56" fmla="*/ 2147483646 w 1904"/>
                <a:gd name="T57" fmla="*/ 2147483646 h 1910"/>
                <a:gd name="T58" fmla="*/ 2147483646 w 1904"/>
                <a:gd name="T59" fmla="*/ 2147483646 h 1910"/>
                <a:gd name="T60" fmla="*/ 2147483646 w 1904"/>
                <a:gd name="T61" fmla="*/ 2147483646 h 1910"/>
                <a:gd name="T62" fmla="*/ 0 w 1904"/>
                <a:gd name="T63" fmla="*/ 2147483646 h 19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4"/>
                <a:gd name="T97" fmla="*/ 0 h 1910"/>
                <a:gd name="T98" fmla="*/ 1904 w 1904"/>
                <a:gd name="T99" fmla="*/ 1910 h 19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4" h="1910">
                  <a:moveTo>
                    <a:pt x="1600" y="1910"/>
                  </a:moveTo>
                  <a:cubicBezTo>
                    <a:pt x="1618" y="1751"/>
                    <a:pt x="1745" y="1625"/>
                    <a:pt x="1904" y="1607"/>
                  </a:cubicBezTo>
                  <a:lnTo>
                    <a:pt x="1904" y="0"/>
                  </a:lnTo>
                  <a:cubicBezTo>
                    <a:pt x="1894" y="0"/>
                    <a:pt x="1883" y="0"/>
                    <a:pt x="1872" y="0"/>
                  </a:cubicBezTo>
                  <a:cubicBezTo>
                    <a:pt x="1857" y="1"/>
                    <a:pt x="1842" y="1"/>
                    <a:pt x="1827" y="2"/>
                  </a:cubicBezTo>
                  <a:cubicBezTo>
                    <a:pt x="1809" y="3"/>
                    <a:pt x="1791" y="5"/>
                    <a:pt x="1774" y="6"/>
                  </a:cubicBezTo>
                  <a:cubicBezTo>
                    <a:pt x="1759" y="8"/>
                    <a:pt x="1744" y="9"/>
                    <a:pt x="1730" y="11"/>
                  </a:cubicBezTo>
                  <a:cubicBezTo>
                    <a:pt x="1712" y="13"/>
                    <a:pt x="1694" y="15"/>
                    <a:pt x="1677" y="17"/>
                  </a:cubicBezTo>
                  <a:cubicBezTo>
                    <a:pt x="1663" y="19"/>
                    <a:pt x="1648" y="21"/>
                    <a:pt x="1634" y="24"/>
                  </a:cubicBezTo>
                  <a:cubicBezTo>
                    <a:pt x="1616" y="26"/>
                    <a:pt x="1599" y="30"/>
                    <a:pt x="1581" y="33"/>
                  </a:cubicBezTo>
                  <a:cubicBezTo>
                    <a:pt x="1567" y="36"/>
                    <a:pt x="1554" y="38"/>
                    <a:pt x="1540" y="41"/>
                  </a:cubicBezTo>
                  <a:cubicBezTo>
                    <a:pt x="1522" y="45"/>
                    <a:pt x="1505" y="49"/>
                    <a:pt x="1487" y="53"/>
                  </a:cubicBezTo>
                  <a:cubicBezTo>
                    <a:pt x="1474" y="57"/>
                    <a:pt x="1460" y="60"/>
                    <a:pt x="1447" y="63"/>
                  </a:cubicBezTo>
                  <a:cubicBezTo>
                    <a:pt x="1430" y="68"/>
                    <a:pt x="1412" y="73"/>
                    <a:pt x="1395" y="78"/>
                  </a:cubicBezTo>
                  <a:cubicBezTo>
                    <a:pt x="1382" y="82"/>
                    <a:pt x="1369" y="86"/>
                    <a:pt x="1356" y="90"/>
                  </a:cubicBezTo>
                  <a:cubicBezTo>
                    <a:pt x="1339" y="95"/>
                    <a:pt x="1322" y="101"/>
                    <a:pt x="1305" y="107"/>
                  </a:cubicBezTo>
                  <a:cubicBezTo>
                    <a:pt x="1292" y="112"/>
                    <a:pt x="1280" y="116"/>
                    <a:pt x="1267" y="121"/>
                  </a:cubicBezTo>
                  <a:cubicBezTo>
                    <a:pt x="1250" y="127"/>
                    <a:pt x="1233" y="134"/>
                    <a:pt x="1216" y="141"/>
                  </a:cubicBezTo>
                  <a:cubicBezTo>
                    <a:pt x="1204" y="146"/>
                    <a:pt x="1192" y="150"/>
                    <a:pt x="1180" y="156"/>
                  </a:cubicBezTo>
                  <a:cubicBezTo>
                    <a:pt x="1163" y="163"/>
                    <a:pt x="1146" y="171"/>
                    <a:pt x="1129" y="179"/>
                  </a:cubicBezTo>
                  <a:cubicBezTo>
                    <a:pt x="1118" y="184"/>
                    <a:pt x="1107" y="189"/>
                    <a:pt x="1095" y="194"/>
                  </a:cubicBezTo>
                  <a:cubicBezTo>
                    <a:pt x="1078" y="203"/>
                    <a:pt x="1062" y="212"/>
                    <a:pt x="1045" y="220"/>
                  </a:cubicBezTo>
                  <a:cubicBezTo>
                    <a:pt x="1034" y="226"/>
                    <a:pt x="1023" y="232"/>
                    <a:pt x="1013" y="237"/>
                  </a:cubicBezTo>
                  <a:cubicBezTo>
                    <a:pt x="996" y="247"/>
                    <a:pt x="979" y="256"/>
                    <a:pt x="963" y="266"/>
                  </a:cubicBezTo>
                  <a:cubicBezTo>
                    <a:pt x="953" y="272"/>
                    <a:pt x="942" y="278"/>
                    <a:pt x="932" y="284"/>
                  </a:cubicBezTo>
                  <a:cubicBezTo>
                    <a:pt x="915" y="294"/>
                    <a:pt x="899" y="305"/>
                    <a:pt x="882" y="316"/>
                  </a:cubicBezTo>
                  <a:cubicBezTo>
                    <a:pt x="873" y="322"/>
                    <a:pt x="863" y="328"/>
                    <a:pt x="854" y="334"/>
                  </a:cubicBezTo>
                  <a:cubicBezTo>
                    <a:pt x="837" y="346"/>
                    <a:pt x="821" y="358"/>
                    <a:pt x="804" y="370"/>
                  </a:cubicBezTo>
                  <a:cubicBezTo>
                    <a:pt x="796" y="376"/>
                    <a:pt x="787" y="382"/>
                    <a:pt x="779" y="388"/>
                  </a:cubicBezTo>
                  <a:cubicBezTo>
                    <a:pt x="761" y="401"/>
                    <a:pt x="745" y="415"/>
                    <a:pt x="728" y="429"/>
                  </a:cubicBezTo>
                  <a:cubicBezTo>
                    <a:pt x="721" y="435"/>
                    <a:pt x="713" y="440"/>
                    <a:pt x="706" y="446"/>
                  </a:cubicBezTo>
                  <a:cubicBezTo>
                    <a:pt x="687" y="462"/>
                    <a:pt x="668" y="479"/>
                    <a:pt x="649" y="496"/>
                  </a:cubicBezTo>
                  <a:cubicBezTo>
                    <a:pt x="645" y="499"/>
                    <a:pt x="641" y="503"/>
                    <a:pt x="636" y="507"/>
                  </a:cubicBezTo>
                  <a:cubicBezTo>
                    <a:pt x="591" y="548"/>
                    <a:pt x="547" y="592"/>
                    <a:pt x="505" y="638"/>
                  </a:cubicBezTo>
                  <a:cubicBezTo>
                    <a:pt x="500" y="644"/>
                    <a:pt x="495" y="650"/>
                    <a:pt x="490" y="655"/>
                  </a:cubicBezTo>
                  <a:cubicBezTo>
                    <a:pt x="475" y="673"/>
                    <a:pt x="460" y="690"/>
                    <a:pt x="445" y="708"/>
                  </a:cubicBezTo>
                  <a:cubicBezTo>
                    <a:pt x="438" y="716"/>
                    <a:pt x="431" y="725"/>
                    <a:pt x="425" y="734"/>
                  </a:cubicBezTo>
                  <a:cubicBezTo>
                    <a:pt x="412" y="749"/>
                    <a:pt x="400" y="765"/>
                    <a:pt x="388" y="781"/>
                  </a:cubicBezTo>
                  <a:cubicBezTo>
                    <a:pt x="380" y="791"/>
                    <a:pt x="373" y="801"/>
                    <a:pt x="366" y="811"/>
                  </a:cubicBezTo>
                  <a:cubicBezTo>
                    <a:pt x="355" y="826"/>
                    <a:pt x="344" y="841"/>
                    <a:pt x="334" y="856"/>
                  </a:cubicBezTo>
                  <a:cubicBezTo>
                    <a:pt x="327" y="867"/>
                    <a:pt x="320" y="878"/>
                    <a:pt x="313" y="889"/>
                  </a:cubicBezTo>
                  <a:cubicBezTo>
                    <a:pt x="303" y="904"/>
                    <a:pt x="293" y="919"/>
                    <a:pt x="284" y="934"/>
                  </a:cubicBezTo>
                  <a:cubicBezTo>
                    <a:pt x="277" y="946"/>
                    <a:pt x="270" y="958"/>
                    <a:pt x="263" y="970"/>
                  </a:cubicBezTo>
                  <a:cubicBezTo>
                    <a:pt x="254" y="985"/>
                    <a:pt x="246" y="1000"/>
                    <a:pt x="237" y="1015"/>
                  </a:cubicBezTo>
                  <a:cubicBezTo>
                    <a:pt x="231" y="1027"/>
                    <a:pt x="224" y="1040"/>
                    <a:pt x="218" y="1053"/>
                  </a:cubicBezTo>
                  <a:cubicBezTo>
                    <a:pt x="210" y="1068"/>
                    <a:pt x="202" y="1082"/>
                    <a:pt x="195" y="1098"/>
                  </a:cubicBezTo>
                  <a:cubicBezTo>
                    <a:pt x="188" y="1111"/>
                    <a:pt x="182" y="1124"/>
                    <a:pt x="176" y="1137"/>
                  </a:cubicBezTo>
                  <a:cubicBezTo>
                    <a:pt x="169" y="1152"/>
                    <a:pt x="162" y="1167"/>
                    <a:pt x="156" y="1183"/>
                  </a:cubicBezTo>
                  <a:cubicBezTo>
                    <a:pt x="150" y="1196"/>
                    <a:pt x="145" y="1210"/>
                    <a:pt x="139" y="1223"/>
                  </a:cubicBezTo>
                  <a:cubicBezTo>
                    <a:pt x="133" y="1239"/>
                    <a:pt x="127" y="1254"/>
                    <a:pt x="121" y="1270"/>
                  </a:cubicBezTo>
                  <a:cubicBezTo>
                    <a:pt x="116" y="1284"/>
                    <a:pt x="111" y="1298"/>
                    <a:pt x="106" y="1312"/>
                  </a:cubicBezTo>
                  <a:cubicBezTo>
                    <a:pt x="101" y="1328"/>
                    <a:pt x="95" y="1343"/>
                    <a:pt x="90" y="1359"/>
                  </a:cubicBezTo>
                  <a:cubicBezTo>
                    <a:pt x="86" y="1374"/>
                    <a:pt x="82" y="1388"/>
                    <a:pt x="77" y="1402"/>
                  </a:cubicBezTo>
                  <a:cubicBezTo>
                    <a:pt x="73" y="1418"/>
                    <a:pt x="68" y="1434"/>
                    <a:pt x="64" y="1450"/>
                  </a:cubicBezTo>
                  <a:cubicBezTo>
                    <a:pt x="60" y="1465"/>
                    <a:pt x="56" y="1480"/>
                    <a:pt x="53" y="1494"/>
                  </a:cubicBezTo>
                  <a:cubicBezTo>
                    <a:pt x="49" y="1511"/>
                    <a:pt x="45" y="1527"/>
                    <a:pt x="42" y="1544"/>
                  </a:cubicBezTo>
                  <a:cubicBezTo>
                    <a:pt x="39" y="1558"/>
                    <a:pt x="36" y="1573"/>
                    <a:pt x="33" y="1588"/>
                  </a:cubicBezTo>
                  <a:cubicBezTo>
                    <a:pt x="30" y="1605"/>
                    <a:pt x="27" y="1621"/>
                    <a:pt x="24" y="1638"/>
                  </a:cubicBezTo>
                  <a:cubicBezTo>
                    <a:pt x="22" y="1653"/>
                    <a:pt x="20" y="1668"/>
                    <a:pt x="18" y="1683"/>
                  </a:cubicBezTo>
                  <a:cubicBezTo>
                    <a:pt x="15" y="1700"/>
                    <a:pt x="13" y="1717"/>
                    <a:pt x="11" y="1734"/>
                  </a:cubicBezTo>
                  <a:cubicBezTo>
                    <a:pt x="9" y="1750"/>
                    <a:pt x="8" y="1765"/>
                    <a:pt x="7" y="1780"/>
                  </a:cubicBezTo>
                  <a:cubicBezTo>
                    <a:pt x="5" y="1797"/>
                    <a:pt x="4" y="1815"/>
                    <a:pt x="3" y="1832"/>
                  </a:cubicBezTo>
                  <a:cubicBezTo>
                    <a:pt x="2" y="1847"/>
                    <a:pt x="1" y="1863"/>
                    <a:pt x="1" y="1878"/>
                  </a:cubicBezTo>
                  <a:cubicBezTo>
                    <a:pt x="0" y="1889"/>
                    <a:pt x="0" y="1899"/>
                    <a:pt x="0" y="1910"/>
                  </a:cubicBezTo>
                  <a:lnTo>
                    <a:pt x="1600" y="1910"/>
                  </a:lnTo>
                </a:path>
              </a:pathLst>
            </a:custGeom>
            <a:solidFill>
              <a:srgbClr val="00B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7" name="Tabela 10">
            <a:extLst>
              <a:ext uri="{FF2B5EF4-FFF2-40B4-BE49-F238E27FC236}">
                <a16:creationId xmlns:a16="http://schemas.microsoft.com/office/drawing/2014/main" id="{5E1BAA01-6570-46C8-A185-A23959BDE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73567"/>
              </p:ext>
            </p:extLst>
          </p:nvPr>
        </p:nvGraphicFramePr>
        <p:xfrm>
          <a:off x="1188571" y="2450662"/>
          <a:ext cx="3274854" cy="41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854">
                  <a:extLst>
                    <a:ext uri="{9D8B030D-6E8A-4147-A177-3AD203B41FA5}">
                      <a16:colId xmlns:a16="http://schemas.microsoft.com/office/drawing/2014/main" val="175410949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pt-BR" dirty="0"/>
                        <a:t>BAHIA</a:t>
                      </a:r>
                    </a:p>
                    <a:p>
                      <a:r>
                        <a:rPr lang="pt-BR" dirty="0"/>
                        <a:t>                                         </a:t>
                      </a:r>
                      <a:r>
                        <a:rPr lang="pt-BR" b="1" dirty="0"/>
                        <a:t>PEBA</a:t>
                      </a:r>
                    </a:p>
                    <a:p>
                      <a:r>
                        <a:rPr lang="pt-BR" dirty="0"/>
                        <a:t>PERNAMBUCO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3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CEARÁ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9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MINAS GERAIS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76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RIO GRANDE DO SUL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98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GOIÁS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5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RONDONIA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3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MARANHÃO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0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SERGIPE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13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AMAZONAS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97464"/>
                  </a:ext>
                </a:extLst>
              </a:tr>
            </a:tbl>
          </a:graphicData>
        </a:graphic>
      </p:graphicFrame>
      <p:graphicFrame>
        <p:nvGraphicFramePr>
          <p:cNvPr id="31" name="Tabela 10">
            <a:extLst>
              <a:ext uri="{FF2B5EF4-FFF2-40B4-BE49-F238E27FC236}">
                <a16:creationId xmlns:a16="http://schemas.microsoft.com/office/drawing/2014/main" id="{130D15EB-A342-4650-8F0C-0EBFE21E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3211"/>
              </p:ext>
            </p:extLst>
          </p:nvPr>
        </p:nvGraphicFramePr>
        <p:xfrm>
          <a:off x="5792295" y="2569020"/>
          <a:ext cx="3274854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854">
                  <a:extLst>
                    <a:ext uri="{9D8B030D-6E8A-4147-A177-3AD203B41FA5}">
                      <a16:colId xmlns:a16="http://schemas.microsoft.com/office/drawing/2014/main" val="1754109496"/>
                    </a:ext>
                  </a:extLst>
                </a:gridCol>
              </a:tblGrid>
              <a:tr h="310094">
                <a:tc>
                  <a:txBody>
                    <a:bodyPr/>
                    <a:lstStyle/>
                    <a:p>
                      <a:r>
                        <a:rPr lang="pt-BR" dirty="0"/>
                        <a:t>ESPIRITO SANTO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3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RIO DE JANEIRO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9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2053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0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2033259" y="902519"/>
            <a:ext cx="76919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O QUE É PRECISO PARA PARTICIPAR DO PROJETO?</a:t>
            </a:r>
            <a:endParaRPr lang="pt-BR" sz="2800" dirty="0">
              <a:solidFill>
                <a:schemeClr val="bg1"/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5F87BC46-180F-48AF-9BE6-B0325ED41C89}"/>
              </a:ext>
            </a:extLst>
          </p:cNvPr>
          <p:cNvGraphicFramePr/>
          <p:nvPr/>
        </p:nvGraphicFramePr>
        <p:xfrm>
          <a:off x="827303" y="2097270"/>
          <a:ext cx="8722169" cy="460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8159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0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2033259" y="902519"/>
            <a:ext cx="45371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COMO ADERIR AO  PROJETO?</a:t>
            </a:r>
            <a:endParaRPr lang="pt-BR" sz="2800" dirty="0">
              <a:solidFill>
                <a:schemeClr val="bg1"/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D67861E-DC11-42E4-82FA-9B26A8FC882A}"/>
              </a:ext>
            </a:extLst>
          </p:cNvPr>
          <p:cNvSpPr/>
          <p:nvPr/>
        </p:nvSpPr>
        <p:spPr bwMode="auto">
          <a:xfrm>
            <a:off x="2932527" y="2775636"/>
            <a:ext cx="8382000" cy="1001713"/>
          </a:xfrm>
          <a:prstGeom prst="round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CaixaDeTexto 4">
            <a:extLst>
              <a:ext uri="{FF2B5EF4-FFF2-40B4-BE49-F238E27FC236}">
                <a16:creationId xmlns:a16="http://schemas.microsoft.com/office/drawing/2014/main" id="{A02BC705-9FC3-429E-ACFC-C2FEE9066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527" y="2487505"/>
            <a:ext cx="8347074" cy="1262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anose="020B0502040204020203" pitchFamily="18" charset="0"/>
              <a:ea typeface="HGPGothicE" panose="020B0400000000000000" pitchFamily="34" charset="-128"/>
              <a:cs typeface="Vani" panose="020B0502040204020203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3200" dirty="0">
                <a:solidFill>
                  <a:schemeClr val="tx2"/>
                </a:solidFill>
                <a:latin typeface="Vani" panose="020B0502040204020203" pitchFamily="18" charset="0"/>
                <a:ea typeface="HGPGothicE" panose="020B0400000000000000" pitchFamily="34" charset="-128"/>
                <a:cs typeface="Vani" panose="020B0502040204020203" pitchFamily="18" charset="0"/>
              </a:rPr>
              <a:t>1º </a:t>
            </a:r>
            <a:r>
              <a:rPr lang="pt-BR" altLang="pt-BR" sz="2000" dirty="0">
                <a:solidFill>
                  <a:schemeClr val="tx2"/>
                </a:solidFill>
                <a:latin typeface="Vani" panose="020B0502040204020203" pitchFamily="18" charset="0"/>
                <a:ea typeface="HGPGothicE" panose="020B0400000000000000" pitchFamily="34" charset="-128"/>
                <a:cs typeface="Vani" panose="020B0502040204020203" pitchFamily="18" charset="0"/>
              </a:rPr>
              <a:t>CONASS  ENVIOU O TERMO DE ADESÃO P/ CIÊNCIA DO(A) SECRETÁRIO(A)</a:t>
            </a:r>
          </a:p>
        </p:txBody>
      </p:sp>
      <p:grpSp>
        <p:nvGrpSpPr>
          <p:cNvPr id="11" name="Agrupar 48">
            <a:extLst>
              <a:ext uri="{FF2B5EF4-FFF2-40B4-BE49-F238E27FC236}">
                <a16:creationId xmlns:a16="http://schemas.microsoft.com/office/drawing/2014/main" id="{03A3716F-F5FC-4C5D-85A2-EC535FD5F4C0}"/>
              </a:ext>
            </a:extLst>
          </p:cNvPr>
          <p:cNvGrpSpPr>
            <a:grpSpLocks/>
          </p:cNvGrpSpPr>
          <p:nvPr/>
        </p:nvGrpSpPr>
        <p:grpSpPr bwMode="auto">
          <a:xfrm>
            <a:off x="2303877" y="3841643"/>
            <a:ext cx="8759825" cy="1255712"/>
            <a:chOff x="4077282" y="-1475481"/>
            <a:chExt cx="3154687" cy="2667424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0DDA215A-F4B8-4B30-B14E-6AA2BDE546B1}"/>
                </a:ext>
              </a:extLst>
            </p:cNvPr>
            <p:cNvSpPr/>
            <p:nvPr/>
          </p:nvSpPr>
          <p:spPr>
            <a:xfrm>
              <a:off x="4159036" y="-888715"/>
              <a:ext cx="3032341" cy="2080658"/>
            </a:xfrm>
            <a:prstGeom prst="roundRect">
              <a:avLst/>
            </a:prstGeom>
            <a:noFill/>
            <a:ln w="7620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4" name="CaixaDeTexto 4">
              <a:extLst>
                <a:ext uri="{FF2B5EF4-FFF2-40B4-BE49-F238E27FC236}">
                  <a16:creationId xmlns:a16="http://schemas.microsoft.com/office/drawing/2014/main" id="{043EB438-0F1F-4A5C-BE74-F60F65363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282" y="-1475481"/>
              <a:ext cx="3154687" cy="2613468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3BA2C9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3BA2C9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3BA2C9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3BA2C9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3BA2C9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3BA2C9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3BA2C9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3BA2C9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3BA2C9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pt-BR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ea typeface="HGPGothicE" panose="020B0900000000000000" pitchFamily="34" charset="-128"/>
                <a:cs typeface="Vani" panose="02040502050405020303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pt-BR" altLang="pt-BR" sz="3200" dirty="0">
                  <a:solidFill>
                    <a:schemeClr val="tx2"/>
                  </a:solidFill>
                  <a:latin typeface="Vani" panose="02040502050405020303" pitchFamily="18" charset="0"/>
                  <a:ea typeface="HGPGothicE" panose="020B0900000000000000" pitchFamily="34" charset="-128"/>
                  <a:cs typeface="Vani" panose="02040502050405020303" pitchFamily="18" charset="0"/>
                </a:rPr>
                <a:t>2º </a:t>
              </a:r>
              <a:r>
                <a:rPr lang="pt-BR" altLang="pt-BR" sz="2000" dirty="0">
                  <a:solidFill>
                    <a:schemeClr val="tx2"/>
                  </a:solidFill>
                  <a:latin typeface="Vani" panose="02040502050405020303" pitchFamily="18" charset="0"/>
                  <a:ea typeface="HGPGothicE" panose="020B0900000000000000" pitchFamily="34" charset="-128"/>
                  <a:cs typeface="Vani" panose="02040502050405020303" pitchFamily="18" charset="0"/>
                </a:rPr>
                <a:t>SECRETÁRIO(A) ENVIA CÓPIA RG P/ EMAILS  CONASS </a:t>
              </a:r>
              <a:r>
                <a:rPr lang="en-US" altLang="pt-BR" b="1" u="sng" dirty="0">
                  <a:solidFill>
                    <a:schemeClr val="accent1"/>
                  </a:solidFill>
                  <a:latin typeface="Calibri" panose="020F0502020204030204" pitchFamily="34" charset="0"/>
                  <a:hlinkClick r:id="rId4"/>
                </a:rPr>
                <a:t>conass@conass.org.br</a:t>
              </a:r>
              <a:r>
                <a:rPr lang="en-US" altLang="pt-BR" b="1" u="sng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; regionalizacao@haoc.com.br</a:t>
              </a:r>
              <a:endParaRPr lang="pt-BR" altLang="pt-BR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CaixaDeTexto 4">
            <a:extLst>
              <a:ext uri="{FF2B5EF4-FFF2-40B4-BE49-F238E27FC236}">
                <a16:creationId xmlns:a16="http://schemas.microsoft.com/office/drawing/2014/main" id="{95D480AF-6593-4DAE-8E5D-6411485F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39" y="5127518"/>
            <a:ext cx="9018657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3BA2C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3BA2C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3BA2C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3BA2C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3BA2C9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3BA2C9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3BA2C9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3BA2C9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3BA2C9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ea typeface="HGPGothicE" panose="020B0900000000000000" pitchFamily="34" charset="-128"/>
              <a:cs typeface="Vani" panose="02040502050405020303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200" b="1" dirty="0">
                <a:solidFill>
                  <a:schemeClr val="tx2"/>
                </a:solidFill>
                <a:latin typeface="Vani" panose="02040502050405020303" pitchFamily="18" charset="0"/>
                <a:ea typeface="HGPGothicE" panose="020B0900000000000000" pitchFamily="34" charset="-128"/>
                <a:cs typeface="Vani" panose="02040502050405020303" pitchFamily="18" charset="0"/>
              </a:rPr>
              <a:t>  </a:t>
            </a:r>
            <a:r>
              <a:rPr lang="pt-BR" altLang="pt-BR" sz="3200" dirty="0">
                <a:solidFill>
                  <a:schemeClr val="tx2"/>
                </a:solidFill>
                <a:latin typeface="Vani" panose="02040502050405020303" pitchFamily="18" charset="0"/>
                <a:ea typeface="HGPGothicE" panose="020B0900000000000000" pitchFamily="34" charset="-128"/>
                <a:cs typeface="Vani" panose="02040502050405020303" pitchFamily="18" charset="0"/>
              </a:rPr>
              <a:t>3º </a:t>
            </a:r>
            <a:r>
              <a:rPr lang="pt-BR" altLang="pt-BR" sz="2000" dirty="0">
                <a:solidFill>
                  <a:schemeClr val="tx2"/>
                </a:solidFill>
                <a:latin typeface="Vani" panose="02040502050405020303" pitchFamily="18" charset="0"/>
                <a:ea typeface="HGPGothicE" panose="020B0900000000000000" pitchFamily="34" charset="-128"/>
                <a:cs typeface="Vani" panose="02040502050405020303" pitchFamily="18" charset="0"/>
              </a:rPr>
              <a:t>CONASS envia </a:t>
            </a:r>
            <a:r>
              <a:rPr lang="pt-BR" altLang="pt-BR" sz="2000" dirty="0" err="1">
                <a:solidFill>
                  <a:schemeClr val="tx2"/>
                </a:solidFill>
                <a:latin typeface="Vani" panose="02040502050405020303" pitchFamily="18" charset="0"/>
                <a:ea typeface="HGPGothicE" panose="020B0900000000000000" pitchFamily="34" charset="-128"/>
                <a:cs typeface="Vani" panose="02040502050405020303" pitchFamily="18" charset="0"/>
              </a:rPr>
              <a:t>email</a:t>
            </a:r>
            <a:r>
              <a:rPr lang="pt-BR" altLang="pt-BR" sz="2000" dirty="0">
                <a:solidFill>
                  <a:schemeClr val="tx2"/>
                </a:solidFill>
                <a:latin typeface="Vani" panose="02040502050405020303" pitchFamily="18" charset="0"/>
                <a:ea typeface="HGPGothicE" panose="020B0900000000000000" pitchFamily="34" charset="-128"/>
                <a:cs typeface="Vani" panose="02040502050405020303" pitchFamily="18" charset="0"/>
              </a:rPr>
              <a:t> p/ secretário(a) com link p/ assinatura Termo Adesão e indicação interlocução </a:t>
            </a:r>
            <a:r>
              <a:rPr lang="en-US" altLang="pt-BR" b="1" u="sng" dirty="0">
                <a:solidFill>
                  <a:schemeClr val="accent1"/>
                </a:solidFill>
                <a:latin typeface="Calibri" panose="020F0502020204030204" pitchFamily="34" charset="0"/>
                <a:hlinkClick r:id="rId4"/>
              </a:rPr>
              <a:t>conass@conass.org.br</a:t>
            </a:r>
            <a:r>
              <a:rPr lang="en-US" altLang="pt-BR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; regionalizacao@haoc.com.br</a:t>
            </a:r>
            <a:endParaRPr lang="pt-BR" altLang="pt-BR" b="1" u="sng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BB7A2A3-EA57-43D3-AAC2-0B85F7921DC3}"/>
              </a:ext>
            </a:extLst>
          </p:cNvPr>
          <p:cNvSpPr/>
          <p:nvPr/>
        </p:nvSpPr>
        <p:spPr bwMode="auto">
          <a:xfrm>
            <a:off x="1792701" y="5400568"/>
            <a:ext cx="8776460" cy="1044397"/>
          </a:xfrm>
          <a:prstGeom prst="round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12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A2BAB3-672E-4705-8515-7BC6FC17C0A3}"/>
              </a:ext>
            </a:extLst>
          </p:cNvPr>
          <p:cNvGrpSpPr/>
          <p:nvPr/>
        </p:nvGrpSpPr>
        <p:grpSpPr>
          <a:xfrm>
            <a:off x="217617" y="5929913"/>
            <a:ext cx="11802104" cy="919088"/>
            <a:chOff x="217617" y="5929913"/>
            <a:chExt cx="11802104" cy="91908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161811C-D5C7-4ED3-940C-702583351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17" y="5929913"/>
              <a:ext cx="11802104" cy="866079"/>
              <a:chOff x="201663" y="-30692"/>
              <a:chExt cx="8493488" cy="690360"/>
            </a:xfrm>
            <a:solidFill>
              <a:schemeClr val="bg1"/>
            </a:solidFill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9844AE2-4834-46C7-9E97-0B3F77F7C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63" y="225711"/>
                <a:ext cx="1482725" cy="327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705877C-F5AA-4E30-A90E-141821F38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8042" y="-30692"/>
                <a:ext cx="5517109" cy="690360"/>
                <a:chOff x="3178042" y="-30692"/>
                <a:chExt cx="5517109" cy="690360"/>
              </a:xfrm>
              <a:grpFill/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9584CA43-FB2C-49B3-87A3-D1E7E5F71A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93" r="11046" b="22926"/>
                <a:stretch>
                  <a:fillRect/>
                </a:stretch>
              </p:blipFill>
              <p:spPr bwMode="auto">
                <a:xfrm>
                  <a:off x="3178042" y="127406"/>
                  <a:ext cx="1313815" cy="4538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88D48A59-9705-49FB-B228-6CF404784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9228" y="-30692"/>
                  <a:ext cx="781050" cy="657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6146A013-89C4-4B3C-BE2E-8C44D6932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6337" y="174158"/>
                  <a:ext cx="1019175" cy="476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m 21" descr="Resultado de imagem para logo ministÃ©rio da saÃºde">
                  <a:extLst>
                    <a:ext uri="{FF2B5EF4-FFF2-40B4-BE49-F238E27FC236}">
                      <a16:creationId xmlns:a16="http://schemas.microsoft.com/office/drawing/2014/main" id="{F9DD0394-71B1-4C4F-8C47-701026141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5976" y="116743"/>
                  <a:ext cx="1019175" cy="542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6" descr="CONASEMS - YouTube">
              <a:extLst>
                <a:ext uri="{FF2B5EF4-FFF2-40B4-BE49-F238E27FC236}">
                  <a16:creationId xmlns:a16="http://schemas.microsoft.com/office/drawing/2014/main" id="{827422C9-9FB5-426F-BA16-B95992D3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01" y="6029655"/>
              <a:ext cx="1258014" cy="8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stologista São Paulo- Hospital Beneficencia Portuguesa">
              <a:extLst>
                <a:ext uri="{FF2B5EF4-FFF2-40B4-BE49-F238E27FC236}">
                  <a16:creationId xmlns:a16="http://schemas.microsoft.com/office/drawing/2014/main" id="{3E2B8240-5242-4506-8934-C5533BBC7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61" y="6079300"/>
              <a:ext cx="1521120" cy="75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-13253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3108118" y="1072594"/>
            <a:ext cx="25648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ESTADOS  – BP  </a:t>
            </a:r>
            <a:endParaRPr lang="pt-BR" sz="2800" dirty="0">
              <a:solidFill>
                <a:schemeClr val="bg1"/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graphicFrame>
        <p:nvGraphicFramePr>
          <p:cNvPr id="7" name="Tabela 10">
            <a:extLst>
              <a:ext uri="{FF2B5EF4-FFF2-40B4-BE49-F238E27FC236}">
                <a16:creationId xmlns:a16="http://schemas.microsoft.com/office/drawing/2014/main" id="{5E1BAA01-6570-46C8-A185-A23959BDE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93461"/>
              </p:ext>
            </p:extLst>
          </p:nvPr>
        </p:nvGraphicFramePr>
        <p:xfrm>
          <a:off x="1115698" y="2359508"/>
          <a:ext cx="3274854" cy="3356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854">
                  <a:extLst>
                    <a:ext uri="{9D8B030D-6E8A-4147-A177-3AD203B41FA5}">
                      <a16:colId xmlns:a16="http://schemas.microsoft.com/office/drawing/2014/main" val="1754109496"/>
                    </a:ext>
                  </a:extLst>
                </a:gridCol>
              </a:tblGrid>
              <a:tr h="389607">
                <a:tc>
                  <a:txBody>
                    <a:bodyPr/>
                    <a:lstStyle/>
                    <a:p>
                      <a:r>
                        <a:rPr lang="pt-BR" dirty="0"/>
                        <a:t>PARAÍBA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3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MATO GROSSO DO SUL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9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DISTRITO FEDERAL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76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ALAGOAS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98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PIAUÍ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5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RIO GRANDE DO NORTE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3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AMAPÁ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0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PARÁ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13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PARANÁ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97464"/>
                  </a:ext>
                </a:extLst>
              </a:tr>
            </a:tbl>
          </a:graphicData>
        </a:graphic>
      </p:graphicFrame>
      <p:graphicFrame>
        <p:nvGraphicFramePr>
          <p:cNvPr id="31" name="Tabela 10">
            <a:extLst>
              <a:ext uri="{FF2B5EF4-FFF2-40B4-BE49-F238E27FC236}">
                <a16:creationId xmlns:a16="http://schemas.microsoft.com/office/drawing/2014/main" id="{130D15EB-A342-4650-8F0C-0EBFE21E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65728"/>
              </p:ext>
            </p:extLst>
          </p:nvPr>
        </p:nvGraphicFramePr>
        <p:xfrm>
          <a:off x="4838138" y="2442612"/>
          <a:ext cx="32748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854">
                  <a:extLst>
                    <a:ext uri="{9D8B030D-6E8A-4147-A177-3AD203B41FA5}">
                      <a16:colId xmlns:a16="http://schemas.microsoft.com/office/drawing/2014/main" val="1754109496"/>
                    </a:ext>
                  </a:extLst>
                </a:gridCol>
              </a:tblGrid>
              <a:tr h="310094">
                <a:tc>
                  <a:txBody>
                    <a:bodyPr/>
                    <a:lstStyle/>
                    <a:p>
                      <a:r>
                        <a:rPr lang="pt-BR" dirty="0"/>
                        <a:t>RORAIMA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3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TOCANTINS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9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SÃO PAULO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99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SANTA CATARINA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846713"/>
                  </a:ext>
                </a:extLst>
              </a:tr>
            </a:tbl>
          </a:graphicData>
        </a:graphic>
      </p:graphicFrame>
      <p:pic>
        <p:nvPicPr>
          <p:cNvPr id="27" name="Imagem 26" descr="Logotipo&#10;&#10;Descrição gerada automaticamente">
            <a:extLst>
              <a:ext uri="{FF2B5EF4-FFF2-40B4-BE49-F238E27FC236}">
                <a16:creationId xmlns:a16="http://schemas.microsoft.com/office/drawing/2014/main" id="{6D9C6E38-98BE-4D01-98B7-8B42600BEED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16" y="187680"/>
            <a:ext cx="1495187" cy="15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3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FD14B8C4-5672-483A-A66B-DEC955832860}"/>
              </a:ext>
            </a:extLst>
          </p:cNvPr>
          <p:cNvSpPr/>
          <p:nvPr/>
        </p:nvSpPr>
        <p:spPr>
          <a:xfrm>
            <a:off x="0" y="0"/>
            <a:ext cx="7285521" cy="6858000"/>
          </a:xfrm>
          <a:custGeom>
            <a:avLst/>
            <a:gdLst/>
            <a:ahLst/>
            <a:cxnLst/>
            <a:rect l="l" t="t" r="r" b="b"/>
            <a:pathLst>
              <a:path w="9541552" h="6858001">
                <a:moveTo>
                  <a:pt x="0" y="0"/>
                </a:moveTo>
                <a:lnTo>
                  <a:pt x="9541552" y="0"/>
                </a:lnTo>
                <a:lnTo>
                  <a:pt x="9532681" y="350849"/>
                </a:lnTo>
                <a:cubicBezTo>
                  <a:pt x="9404089" y="2887663"/>
                  <a:pt x="8195720" y="5139595"/>
                  <a:pt x="6358014" y="6656205"/>
                </a:cubicBezTo>
                <a:lnTo>
                  <a:pt x="610122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0798A"/>
          </a:solidFill>
          <a:ln>
            <a:noFill/>
          </a:ln>
          <a:effectLst>
            <a:outerShdw blurRad="495300" dist="37674" dir="2700000" sx="101000" sy="101000" algn="tl" rotWithShape="0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102" name="Imagem 8">
            <a:extLst>
              <a:ext uri="{FF2B5EF4-FFF2-40B4-BE49-F238E27FC236}">
                <a16:creationId xmlns:a16="http://schemas.microsoft.com/office/drawing/2014/main" id="{1F052C80-2335-4568-A643-8946C81B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633" y="793089"/>
            <a:ext cx="6569633" cy="20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74888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pic>
        <p:nvPicPr>
          <p:cNvPr id="1030" name="Picture 6" descr="Mastologista São Paulo- Hospital Beneficencia Portuguesa">
            <a:extLst>
              <a:ext uri="{FF2B5EF4-FFF2-40B4-BE49-F238E27FC236}">
                <a16:creationId xmlns:a16="http://schemas.microsoft.com/office/drawing/2014/main" id="{F3A80F68-8652-491B-B78C-A9F92419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15" y="805138"/>
            <a:ext cx="4328924" cy="21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AF8E788-F452-46FE-BAD4-6B3EEAEDEA0A}"/>
              </a:ext>
            </a:extLst>
          </p:cNvPr>
          <p:cNvSpPr txBox="1"/>
          <p:nvPr/>
        </p:nvSpPr>
        <p:spPr>
          <a:xfrm>
            <a:off x="455961" y="3786104"/>
            <a:ext cx="3643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Hospital Alemão Oswaldo Cruz</a:t>
            </a:r>
          </a:p>
          <a:p>
            <a:r>
              <a:rPr lang="pt-BR" b="1" dirty="0">
                <a:solidFill>
                  <a:schemeClr val="bg1"/>
                </a:solidFill>
              </a:rPr>
              <a:t>Diretora Executiva de </a:t>
            </a:r>
          </a:p>
          <a:p>
            <a:r>
              <a:rPr lang="pt-BR" b="1" dirty="0">
                <a:solidFill>
                  <a:schemeClr val="bg1"/>
                </a:solidFill>
              </a:rPr>
              <a:t>Responsabilidade Social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regionalizacao@haoc.com.br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(11) 35491736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D33BA0-471C-4106-8112-3B9DEE5ED149}"/>
              </a:ext>
            </a:extLst>
          </p:cNvPr>
          <p:cNvSpPr txBox="1"/>
          <p:nvPr/>
        </p:nvSpPr>
        <p:spPr>
          <a:xfrm>
            <a:off x="6567288" y="3786104"/>
            <a:ext cx="5468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BP A Beneficência Portuguesa de São Paulo</a:t>
            </a: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Diretoria Executiva de Sustentabilidade e Impacto Social</a:t>
            </a:r>
          </a:p>
          <a:p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1" dirty="0">
                <a:solidFill>
                  <a:srgbClr val="8F8F8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erencia.proadi@bp.org.br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(11) 3505-4400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74888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1977AD-E947-4B4A-875D-60658C0DEEA2}"/>
              </a:ext>
            </a:extLst>
          </p:cNvPr>
          <p:cNvSpPr/>
          <p:nvPr/>
        </p:nvSpPr>
        <p:spPr>
          <a:xfrm>
            <a:off x="6096000" y="6371534"/>
            <a:ext cx="5950226" cy="2915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DAB9F43-C4D2-4659-B1C1-422F7FE0E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3" t="38642" r="18988" b="20565"/>
          <a:stretch/>
        </p:blipFill>
        <p:spPr>
          <a:xfrm>
            <a:off x="6241774" y="6601515"/>
            <a:ext cx="5950226" cy="29154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239B823-30DB-4F8C-BFB5-73797A9B6520}"/>
              </a:ext>
            </a:extLst>
          </p:cNvPr>
          <p:cNvSpPr/>
          <p:nvPr/>
        </p:nvSpPr>
        <p:spPr>
          <a:xfrm>
            <a:off x="6619" y="-9393"/>
            <a:ext cx="5950226" cy="2915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3927446-0999-4758-A162-3DD5F092A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3" t="38642" r="18988" b="20565"/>
          <a:stretch/>
        </p:blipFill>
        <p:spPr>
          <a:xfrm>
            <a:off x="139151" y="180829"/>
            <a:ext cx="5950226" cy="29154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65DFE5-ABB9-4A33-B51D-51A7B8B39152}"/>
              </a:ext>
            </a:extLst>
          </p:cNvPr>
          <p:cNvSpPr txBox="1"/>
          <p:nvPr/>
        </p:nvSpPr>
        <p:spPr>
          <a:xfrm>
            <a:off x="1793637" y="3069777"/>
            <a:ext cx="85914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FORTALECIMENTO DOS PROCESSOS DE GOVERNANÇA, ORGANIZAÇÃO E INTEGRAÇÃO DA REDE DE ATENÇÃO À SAÚDE </a:t>
            </a:r>
          </a:p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4400" b="1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“REGIONALIZAÇÃO”</a:t>
            </a:r>
            <a:endParaRPr lang="pt-BR" sz="4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058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A2BAB3-672E-4705-8515-7BC6FC17C0A3}"/>
              </a:ext>
            </a:extLst>
          </p:cNvPr>
          <p:cNvGrpSpPr/>
          <p:nvPr/>
        </p:nvGrpSpPr>
        <p:grpSpPr>
          <a:xfrm>
            <a:off x="217617" y="5929913"/>
            <a:ext cx="11802104" cy="919088"/>
            <a:chOff x="217617" y="5929913"/>
            <a:chExt cx="11802104" cy="91908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161811C-D5C7-4ED3-940C-702583351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17" y="5929913"/>
              <a:ext cx="11802104" cy="866079"/>
              <a:chOff x="201663" y="-30692"/>
              <a:chExt cx="8493488" cy="690360"/>
            </a:xfrm>
            <a:solidFill>
              <a:schemeClr val="bg1"/>
            </a:solidFill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9844AE2-4834-46C7-9E97-0B3F77F7C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63" y="225711"/>
                <a:ext cx="1482725" cy="327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705877C-F5AA-4E30-A90E-141821F38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8042" y="-30692"/>
                <a:ext cx="5517109" cy="690360"/>
                <a:chOff x="3178042" y="-30692"/>
                <a:chExt cx="5517109" cy="690360"/>
              </a:xfrm>
              <a:grpFill/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9584CA43-FB2C-49B3-87A3-D1E7E5F71A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93" r="11046" b="22926"/>
                <a:stretch>
                  <a:fillRect/>
                </a:stretch>
              </p:blipFill>
              <p:spPr bwMode="auto">
                <a:xfrm>
                  <a:off x="3178042" y="127406"/>
                  <a:ext cx="1313815" cy="4538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88D48A59-9705-49FB-B228-6CF404784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9228" y="-30692"/>
                  <a:ext cx="781050" cy="657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6146A013-89C4-4B3C-BE2E-8C44D6932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6337" y="174158"/>
                  <a:ext cx="1019175" cy="476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m 21" descr="Resultado de imagem para logo ministÃ©rio da saÃºde">
                  <a:extLst>
                    <a:ext uri="{FF2B5EF4-FFF2-40B4-BE49-F238E27FC236}">
                      <a16:creationId xmlns:a16="http://schemas.microsoft.com/office/drawing/2014/main" id="{F9DD0394-71B1-4C4F-8C47-701026141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5976" y="116743"/>
                  <a:ext cx="1019175" cy="542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6" descr="CONASEMS - YouTube">
              <a:extLst>
                <a:ext uri="{FF2B5EF4-FFF2-40B4-BE49-F238E27FC236}">
                  <a16:creationId xmlns:a16="http://schemas.microsoft.com/office/drawing/2014/main" id="{827422C9-9FB5-426F-BA16-B95992D3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01" y="6029655"/>
              <a:ext cx="1258014" cy="8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stologista São Paulo- Hospital Beneficencia Portuguesa">
              <a:extLst>
                <a:ext uri="{FF2B5EF4-FFF2-40B4-BE49-F238E27FC236}">
                  <a16:creationId xmlns:a16="http://schemas.microsoft.com/office/drawing/2014/main" id="{3E2B8240-5242-4506-8934-C5533BBC7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61" y="6079300"/>
              <a:ext cx="1521120" cy="75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0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3729537" y="872765"/>
            <a:ext cx="370415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CONTEXTO –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Triênio 18/20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9A72109-9635-486D-92CA-F048E0BF2C9B}"/>
              </a:ext>
            </a:extLst>
          </p:cNvPr>
          <p:cNvSpPr txBox="1"/>
          <p:nvPr/>
        </p:nvSpPr>
        <p:spPr>
          <a:xfrm>
            <a:off x="35008" y="2859036"/>
            <a:ext cx="3622596" cy="958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2925" indent="-85725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7438" indent="-173038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31950" indent="-260350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76463" indent="-347663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Regionalização se faz regionalizando...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CFB409D-B9C2-40F1-A7F8-E9BD49C23630}"/>
              </a:ext>
            </a:extLst>
          </p:cNvPr>
          <p:cNvCxnSpPr>
            <a:cxnSpLocks/>
          </p:cNvCxnSpPr>
          <p:nvPr/>
        </p:nvCxnSpPr>
        <p:spPr>
          <a:xfrm flipH="1">
            <a:off x="2837610" y="2367652"/>
            <a:ext cx="30001" cy="2535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C101A24-F935-4CEF-90B7-E79A7425335E}"/>
              </a:ext>
            </a:extLst>
          </p:cNvPr>
          <p:cNvSpPr txBox="1"/>
          <p:nvPr/>
        </p:nvSpPr>
        <p:spPr>
          <a:xfrm>
            <a:off x="3227799" y="2576212"/>
            <a:ext cx="8083826" cy="2118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2925" indent="-85725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7438" indent="-173038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31950" indent="-260350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76463" indent="-347663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macrorregiões de saúde, sendo uma cada em região do Brasil;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objetivo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empoderamento dos atores municipais para o desenvolvimento do Planejamento Regional Integrado (PRI).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03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8CC229B5-8DA6-4D25-AE08-384D90CB54C9}"/>
              </a:ext>
            </a:extLst>
          </p:cNvPr>
          <p:cNvSpPr/>
          <p:nvPr/>
        </p:nvSpPr>
        <p:spPr>
          <a:xfrm>
            <a:off x="5690900" y="3535018"/>
            <a:ext cx="4911984" cy="218638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7180CCA-3A33-4D95-B696-BAA123209604}"/>
              </a:ext>
            </a:extLst>
          </p:cNvPr>
          <p:cNvSpPr/>
          <p:nvPr/>
        </p:nvSpPr>
        <p:spPr>
          <a:xfrm>
            <a:off x="773444" y="3699082"/>
            <a:ext cx="4160047" cy="174408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A2BAB3-672E-4705-8515-7BC6FC17C0A3}"/>
              </a:ext>
            </a:extLst>
          </p:cNvPr>
          <p:cNvGrpSpPr/>
          <p:nvPr/>
        </p:nvGrpSpPr>
        <p:grpSpPr>
          <a:xfrm>
            <a:off x="217617" y="5929913"/>
            <a:ext cx="11802104" cy="919088"/>
            <a:chOff x="217617" y="5929913"/>
            <a:chExt cx="11802104" cy="91908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161811C-D5C7-4ED3-940C-702583351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17" y="5929913"/>
              <a:ext cx="11802104" cy="866079"/>
              <a:chOff x="201663" y="-30692"/>
              <a:chExt cx="8493488" cy="690360"/>
            </a:xfrm>
            <a:solidFill>
              <a:schemeClr val="bg1"/>
            </a:solidFill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9844AE2-4834-46C7-9E97-0B3F77F7C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63" y="225711"/>
                <a:ext cx="1482725" cy="327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705877C-F5AA-4E30-A90E-141821F38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8042" y="-30692"/>
                <a:ext cx="5517109" cy="690360"/>
                <a:chOff x="3178042" y="-30692"/>
                <a:chExt cx="5517109" cy="690360"/>
              </a:xfrm>
              <a:grpFill/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9584CA43-FB2C-49B3-87A3-D1E7E5F71A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93" r="11046" b="22926"/>
                <a:stretch>
                  <a:fillRect/>
                </a:stretch>
              </p:blipFill>
              <p:spPr bwMode="auto">
                <a:xfrm>
                  <a:off x="3178042" y="127406"/>
                  <a:ext cx="1313815" cy="4538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88D48A59-9705-49FB-B228-6CF404784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9228" y="-30692"/>
                  <a:ext cx="781050" cy="657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6146A013-89C4-4B3C-BE2E-8C44D6932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6337" y="174158"/>
                  <a:ext cx="1019175" cy="476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m 21" descr="Resultado de imagem para logo ministÃ©rio da saÃºde">
                  <a:extLst>
                    <a:ext uri="{FF2B5EF4-FFF2-40B4-BE49-F238E27FC236}">
                      <a16:creationId xmlns:a16="http://schemas.microsoft.com/office/drawing/2014/main" id="{F9DD0394-71B1-4C4F-8C47-701026141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5976" y="116743"/>
                  <a:ext cx="1019175" cy="542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6" descr="CONASEMS - YouTube">
              <a:extLst>
                <a:ext uri="{FF2B5EF4-FFF2-40B4-BE49-F238E27FC236}">
                  <a16:creationId xmlns:a16="http://schemas.microsoft.com/office/drawing/2014/main" id="{827422C9-9FB5-426F-BA16-B95992D3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01" y="6029655"/>
              <a:ext cx="1258014" cy="8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stologista São Paulo- Hospital Beneficencia Portuguesa">
              <a:extLst>
                <a:ext uri="{FF2B5EF4-FFF2-40B4-BE49-F238E27FC236}">
                  <a16:creationId xmlns:a16="http://schemas.microsoft.com/office/drawing/2014/main" id="{3E2B8240-5242-4506-8934-C5533BBC7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61" y="6079300"/>
              <a:ext cx="1521120" cy="75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0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3729537" y="607724"/>
            <a:ext cx="370415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CONTEXTO –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Triênio 21/23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8A6972D-4FFD-49A3-BED2-16B9DF4DAAAC}"/>
              </a:ext>
            </a:extLst>
          </p:cNvPr>
          <p:cNvSpPr txBox="1"/>
          <p:nvPr/>
        </p:nvSpPr>
        <p:spPr>
          <a:xfrm>
            <a:off x="254728" y="1348633"/>
            <a:ext cx="10254245" cy="20780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2925" indent="-85725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7438" indent="-173038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31950" indent="-260350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76463" indent="-347663" algn="l" defTabSz="5429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Proposição / Demandantes: MS/CONASS/CONASEMS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Colaborativo com BP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Expandir para 100% das macrorregiões;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objetivo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apoiar os entes federados no desenvolvimento efetivo do PRI;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7FFDF7D-6B17-44DE-B4A0-CB9DA2D14DCD}"/>
              </a:ext>
            </a:extLst>
          </p:cNvPr>
          <p:cNvSpPr txBox="1"/>
          <p:nvPr/>
        </p:nvSpPr>
        <p:spPr>
          <a:xfrm>
            <a:off x="757410" y="3991215"/>
            <a:ext cx="4160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a história da regionalização em cada território,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flexibilizando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processos e produtos às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necessidades singulares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F68DCB3-763B-4144-AC3B-2558D398AD94}"/>
              </a:ext>
            </a:extLst>
          </p:cNvPr>
          <p:cNvSpPr txBox="1"/>
          <p:nvPr/>
        </p:nvSpPr>
        <p:spPr>
          <a:xfrm>
            <a:off x="5779844" y="3661479"/>
            <a:ext cx="46363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a situação da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COVID19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compreendendo as limitações operacionais decorrentes e garantindo 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sobreposição ou concorrência de agenda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medida da necessidade, apoiar as ações de enfrentamento da pandemia.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893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74888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239B823-30DB-4F8C-BFB5-73797A9B6520}"/>
              </a:ext>
            </a:extLst>
          </p:cNvPr>
          <p:cNvSpPr/>
          <p:nvPr/>
        </p:nvSpPr>
        <p:spPr>
          <a:xfrm>
            <a:off x="6619" y="-9393"/>
            <a:ext cx="5950226" cy="2915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3927446-0999-4758-A162-3DD5F092A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3" t="38642" r="18988" b="20565"/>
          <a:stretch/>
        </p:blipFill>
        <p:spPr>
          <a:xfrm>
            <a:off x="139151" y="180829"/>
            <a:ext cx="5950226" cy="291548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C2069C9A-4462-4F2B-9846-8B9C1EC57A2C}"/>
              </a:ext>
            </a:extLst>
          </p:cNvPr>
          <p:cNvGrpSpPr/>
          <p:nvPr/>
        </p:nvGrpSpPr>
        <p:grpSpPr>
          <a:xfrm>
            <a:off x="1837979" y="2458279"/>
            <a:ext cx="8352941" cy="4164923"/>
            <a:chOff x="1837979" y="2272751"/>
            <a:chExt cx="8352941" cy="4164923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2B08DB52-6C09-4356-B30C-8C5EF97D131D}"/>
                </a:ext>
              </a:extLst>
            </p:cNvPr>
            <p:cNvSpPr txBox="1"/>
            <p:nvPr/>
          </p:nvSpPr>
          <p:spPr>
            <a:xfrm>
              <a:off x="2597426" y="4068417"/>
              <a:ext cx="48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2BE255B0-C599-4CB1-8958-BE7A706D24A7}"/>
                </a:ext>
              </a:extLst>
            </p:cNvPr>
            <p:cNvSpPr/>
            <p:nvPr/>
          </p:nvSpPr>
          <p:spPr>
            <a:xfrm>
              <a:off x="4272306" y="3437210"/>
              <a:ext cx="3453710" cy="1784146"/>
            </a:xfrm>
            <a:prstGeom prst="round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Geral: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Fortalecer a gestão estratégica municipal e estadual do SUS para a coordenação do processo de planejamento regional integrado (PRI) e no aprimoramento da governança macrorregional do SUS</a:t>
              </a:r>
              <a:endParaRPr lang="pt-BR" sz="1400" b="1" dirty="0">
                <a:solidFill>
                  <a:schemeClr val="bg1"/>
                </a:solidFill>
              </a:endParaRPr>
            </a:p>
            <a:p>
              <a:pPr algn="ctr"/>
              <a:endParaRPr lang="pt-BR" dirty="0"/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42DAE53D-B8E6-4D07-BE8A-7649DD779B2F}"/>
                </a:ext>
              </a:extLst>
            </p:cNvPr>
            <p:cNvSpPr/>
            <p:nvPr/>
          </p:nvSpPr>
          <p:spPr>
            <a:xfrm>
              <a:off x="4787328" y="2272751"/>
              <a:ext cx="2423665" cy="1148039"/>
            </a:xfrm>
            <a:prstGeom prst="round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Promover a identificação do estágio atual de desenvolvimento do PRI em macrorregiões dos </a:t>
              </a:r>
            </a:p>
            <a:p>
              <a:pPr algn="ctr"/>
              <a:r>
                <a:rPr lang="pt-BR" sz="1200" dirty="0"/>
                <a:t>Estados do país</a:t>
              </a:r>
              <a:endParaRPr lang="pt-BR" sz="1600" dirty="0"/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A6A182F7-F42D-4196-9092-9D63DA6BB649}"/>
                </a:ext>
              </a:extLst>
            </p:cNvPr>
            <p:cNvSpPr/>
            <p:nvPr/>
          </p:nvSpPr>
          <p:spPr>
            <a:xfrm>
              <a:off x="7726016" y="3549850"/>
              <a:ext cx="2464904" cy="1417983"/>
            </a:xfrm>
            <a:prstGeom prst="round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Aumentar o empoderamento e o protagonismo dos entes federados envolvidos nos processos de </a:t>
              </a:r>
            </a:p>
            <a:p>
              <a:pPr algn="ctr"/>
              <a:r>
                <a:rPr lang="pt-BR" sz="1200" dirty="0"/>
                <a:t>planejamento da rede de atenção à saúde</a:t>
              </a: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EFBBFBAF-7521-42F1-82FF-4CF95F666243}"/>
                </a:ext>
              </a:extLst>
            </p:cNvPr>
            <p:cNvSpPr/>
            <p:nvPr/>
          </p:nvSpPr>
          <p:spPr>
            <a:xfrm>
              <a:off x="5002985" y="5240078"/>
              <a:ext cx="2208008" cy="1197596"/>
            </a:xfrm>
            <a:prstGeom prst="round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/>
                <a:t>Qualificar os processos relacionados à governança regional 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CAC61462-AE0D-40CE-B6B7-526DDA49C366}"/>
                </a:ext>
              </a:extLst>
            </p:cNvPr>
            <p:cNvSpPr/>
            <p:nvPr/>
          </p:nvSpPr>
          <p:spPr>
            <a:xfrm>
              <a:off x="1837979" y="3911839"/>
              <a:ext cx="2464904" cy="834888"/>
            </a:xfrm>
            <a:prstGeom prst="round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Monitorar e avaliar a execução do PRI 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C5386D-B782-4E3F-8425-12F17AB4EC46}"/>
              </a:ext>
            </a:extLst>
          </p:cNvPr>
          <p:cNvSpPr txBox="1"/>
          <p:nvPr/>
        </p:nvSpPr>
        <p:spPr>
          <a:xfrm>
            <a:off x="2928722" y="101691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Triênio</a:t>
            </a:r>
            <a:r>
              <a:rPr lang="pt-BR" sz="2800" dirty="0">
                <a:solidFill>
                  <a:schemeClr val="bg1"/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 21/23 – OBJETIVOS </a:t>
            </a:r>
          </a:p>
        </p:txBody>
      </p:sp>
    </p:spTree>
    <p:extLst>
      <p:ext uri="{BB962C8B-B14F-4D97-AF65-F5344CB8AC3E}">
        <p14:creationId xmlns:p14="http://schemas.microsoft.com/office/powerpoint/2010/main" val="535949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A2BAB3-672E-4705-8515-7BC6FC17C0A3}"/>
              </a:ext>
            </a:extLst>
          </p:cNvPr>
          <p:cNvGrpSpPr/>
          <p:nvPr/>
        </p:nvGrpSpPr>
        <p:grpSpPr>
          <a:xfrm>
            <a:off x="217617" y="5929913"/>
            <a:ext cx="11802104" cy="919088"/>
            <a:chOff x="217617" y="5929913"/>
            <a:chExt cx="11802104" cy="91908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161811C-D5C7-4ED3-940C-702583351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17" y="5929913"/>
              <a:ext cx="11802104" cy="866079"/>
              <a:chOff x="201663" y="-30692"/>
              <a:chExt cx="8493488" cy="690360"/>
            </a:xfrm>
            <a:solidFill>
              <a:schemeClr val="bg1"/>
            </a:solidFill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9844AE2-4834-46C7-9E97-0B3F77F7C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63" y="225711"/>
                <a:ext cx="1482725" cy="327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705877C-F5AA-4E30-A90E-141821F38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8042" y="-30692"/>
                <a:ext cx="5517109" cy="690360"/>
                <a:chOff x="3178042" y="-30692"/>
                <a:chExt cx="5517109" cy="690360"/>
              </a:xfrm>
              <a:grpFill/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9584CA43-FB2C-49B3-87A3-D1E7E5F71A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93" r="11046" b="22926"/>
                <a:stretch>
                  <a:fillRect/>
                </a:stretch>
              </p:blipFill>
              <p:spPr bwMode="auto">
                <a:xfrm>
                  <a:off x="3178042" y="127406"/>
                  <a:ext cx="1313815" cy="4538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88D48A59-9705-49FB-B228-6CF404784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9228" y="-30692"/>
                  <a:ext cx="781050" cy="657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6146A013-89C4-4B3C-BE2E-8C44D6932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6337" y="174158"/>
                  <a:ext cx="1019175" cy="476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m 21" descr="Resultado de imagem para logo ministÃ©rio da saÃºde">
                  <a:extLst>
                    <a:ext uri="{FF2B5EF4-FFF2-40B4-BE49-F238E27FC236}">
                      <a16:creationId xmlns:a16="http://schemas.microsoft.com/office/drawing/2014/main" id="{F9DD0394-71B1-4C4F-8C47-701026141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5976" y="116743"/>
                  <a:ext cx="1019175" cy="542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6" descr="CONASEMS - YouTube">
              <a:extLst>
                <a:ext uri="{FF2B5EF4-FFF2-40B4-BE49-F238E27FC236}">
                  <a16:creationId xmlns:a16="http://schemas.microsoft.com/office/drawing/2014/main" id="{827422C9-9FB5-426F-BA16-B95992D3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01" y="6029655"/>
              <a:ext cx="1258014" cy="8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stologista São Paulo- Hospital Beneficencia Portuguesa">
              <a:extLst>
                <a:ext uri="{FF2B5EF4-FFF2-40B4-BE49-F238E27FC236}">
                  <a16:creationId xmlns:a16="http://schemas.microsoft.com/office/drawing/2014/main" id="{3E2B8240-5242-4506-8934-C5533BBC7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61" y="6079300"/>
              <a:ext cx="1521120" cy="75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-13253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1927241" y="607724"/>
            <a:ext cx="708251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Premissas Técnicas e Diretrizes Metodológicas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7FFDF7D-6B17-44DE-B4A0-CB9DA2D14DCD}"/>
              </a:ext>
            </a:extLst>
          </p:cNvPr>
          <p:cNvSpPr txBox="1"/>
          <p:nvPr/>
        </p:nvSpPr>
        <p:spPr>
          <a:xfrm>
            <a:off x="757410" y="3991215"/>
            <a:ext cx="4160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a história da regionalização em cada território,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flexibilizando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processos e produtos às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necessidades singulares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F68DCB3-763B-4144-AC3B-2558D398AD94}"/>
              </a:ext>
            </a:extLst>
          </p:cNvPr>
          <p:cNvSpPr txBox="1"/>
          <p:nvPr/>
        </p:nvSpPr>
        <p:spPr>
          <a:xfrm>
            <a:off x="5779844" y="3661479"/>
            <a:ext cx="46363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a situação da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COVID19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compreendendo as limitações operacionais decorrentes e garantindo 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sobreposição ou concorrência de agenda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medida da necessidade, apoiar as ações de enfrentamento da pandemia.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3B986F6-F1CD-4980-A0F7-3F6B1137FFFE}"/>
              </a:ext>
            </a:extLst>
          </p:cNvPr>
          <p:cNvSpPr txBox="1"/>
          <p:nvPr/>
        </p:nvSpPr>
        <p:spPr>
          <a:xfrm>
            <a:off x="290379" y="1234550"/>
            <a:ext cx="5094108" cy="44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Planejamento Ascendente: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Flexibilidade contextual a partir do perfil de cada território e atores envolvidos.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 nas necessidades de saúde do território: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Organização da RAS, a partir da identificação e priorização de necessidades de saúde.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 como coordenadora do cuidado e ordenadora da RAS: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Indução ao pensamento crítico sobre a organização da APS e seu desempenho no contexto macrorregional.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7B44B8F-6BC8-4C81-97FF-D62CEBC9CBF4}"/>
              </a:ext>
            </a:extLst>
          </p:cNvPr>
          <p:cNvSpPr txBox="1"/>
          <p:nvPr/>
        </p:nvSpPr>
        <p:spPr>
          <a:xfrm>
            <a:off x="6249685" y="2488395"/>
            <a:ext cx="5296871" cy="309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Integração das ações de vigilância e assistência: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Resultados sanitários como foco de atuação dos pontos de atenção da RAS.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Empoderamento e protagonismo dos atores locais, construindo autonomia técnica no território: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Educação Permanente como eixo estruturante da metodologia desenvolvida, a partir de equipes com dedicação e capacidade técnica e pedagógica adequada </a:t>
            </a:r>
          </a:p>
        </p:txBody>
      </p:sp>
    </p:spTree>
    <p:extLst>
      <p:ext uri="{BB962C8B-B14F-4D97-AF65-F5344CB8AC3E}">
        <p14:creationId xmlns:p14="http://schemas.microsoft.com/office/powerpoint/2010/main" val="16997684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lipse 70">
            <a:extLst>
              <a:ext uri="{FF2B5EF4-FFF2-40B4-BE49-F238E27FC236}">
                <a16:creationId xmlns:a16="http://schemas.microsoft.com/office/drawing/2014/main" id="{49FA1CAA-F399-4FA5-A158-3E91E77AB852}"/>
              </a:ext>
            </a:extLst>
          </p:cNvPr>
          <p:cNvSpPr/>
          <p:nvPr/>
        </p:nvSpPr>
        <p:spPr>
          <a:xfrm>
            <a:off x="9149316" y="4469715"/>
            <a:ext cx="2683381" cy="7145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638674EB-61D2-4176-A5C5-B0EB8FD9610B}"/>
              </a:ext>
            </a:extLst>
          </p:cNvPr>
          <p:cNvSpPr/>
          <p:nvPr/>
        </p:nvSpPr>
        <p:spPr>
          <a:xfrm>
            <a:off x="9891434" y="2491868"/>
            <a:ext cx="1883690" cy="523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A2BAB3-672E-4705-8515-7BC6FC17C0A3}"/>
              </a:ext>
            </a:extLst>
          </p:cNvPr>
          <p:cNvGrpSpPr/>
          <p:nvPr/>
        </p:nvGrpSpPr>
        <p:grpSpPr>
          <a:xfrm>
            <a:off x="217617" y="5929913"/>
            <a:ext cx="11802104" cy="919088"/>
            <a:chOff x="217617" y="5929913"/>
            <a:chExt cx="11802104" cy="91908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161811C-D5C7-4ED3-940C-702583351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17" y="5929913"/>
              <a:ext cx="11802104" cy="866079"/>
              <a:chOff x="201663" y="-30692"/>
              <a:chExt cx="8493488" cy="690360"/>
            </a:xfrm>
            <a:solidFill>
              <a:schemeClr val="bg1"/>
            </a:solidFill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9844AE2-4834-46C7-9E97-0B3F77F7C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63" y="225711"/>
                <a:ext cx="1482725" cy="327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705877C-F5AA-4E30-A90E-141821F38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8042" y="-30692"/>
                <a:ext cx="5517109" cy="690360"/>
                <a:chOff x="3178042" y="-30692"/>
                <a:chExt cx="5517109" cy="690360"/>
              </a:xfrm>
              <a:grpFill/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9584CA43-FB2C-49B3-87A3-D1E7E5F71A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93" r="11046" b="22926"/>
                <a:stretch>
                  <a:fillRect/>
                </a:stretch>
              </p:blipFill>
              <p:spPr bwMode="auto">
                <a:xfrm>
                  <a:off x="3178042" y="127406"/>
                  <a:ext cx="1313815" cy="4538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88D48A59-9705-49FB-B228-6CF404784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9228" y="-30692"/>
                  <a:ext cx="781050" cy="657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6146A013-89C4-4B3C-BE2E-8C44D6932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6337" y="174158"/>
                  <a:ext cx="1019175" cy="476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m 21" descr="Resultado de imagem para logo ministÃ©rio da saÃºde">
                  <a:extLst>
                    <a:ext uri="{FF2B5EF4-FFF2-40B4-BE49-F238E27FC236}">
                      <a16:creationId xmlns:a16="http://schemas.microsoft.com/office/drawing/2014/main" id="{F9DD0394-71B1-4C4F-8C47-701026141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5976" y="116743"/>
                  <a:ext cx="1019175" cy="542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6" descr="CONASEMS - YouTube">
              <a:extLst>
                <a:ext uri="{FF2B5EF4-FFF2-40B4-BE49-F238E27FC236}">
                  <a16:creationId xmlns:a16="http://schemas.microsoft.com/office/drawing/2014/main" id="{827422C9-9FB5-426F-BA16-B95992D3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01" y="6029655"/>
              <a:ext cx="1258014" cy="8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stologista São Paulo- Hospital Beneficencia Portuguesa">
              <a:extLst>
                <a:ext uri="{FF2B5EF4-FFF2-40B4-BE49-F238E27FC236}">
                  <a16:creationId xmlns:a16="http://schemas.microsoft.com/office/drawing/2014/main" id="{3E2B8240-5242-4506-8934-C5533BBC7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61" y="6079300"/>
              <a:ext cx="1521120" cy="75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-13253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1927241" y="607724"/>
            <a:ext cx="76569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ESTRUTURA DE EXECUÇÃO – Processo de Trabalho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3C8953A6-8354-4490-A61B-FB6CFF911585}"/>
              </a:ext>
            </a:extLst>
          </p:cNvPr>
          <p:cNvGrpSpPr/>
          <p:nvPr/>
        </p:nvGrpSpPr>
        <p:grpSpPr>
          <a:xfrm>
            <a:off x="199191" y="2896554"/>
            <a:ext cx="2845115" cy="1414136"/>
            <a:chOff x="1529977" y="670284"/>
            <a:chExt cx="2845115" cy="1414136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9733D0A9-6FB8-48FE-9F93-77E9B171149B}"/>
                </a:ext>
              </a:extLst>
            </p:cNvPr>
            <p:cNvSpPr txBox="1"/>
            <p:nvPr/>
          </p:nvSpPr>
          <p:spPr>
            <a:xfrm>
              <a:off x="1529977" y="670284"/>
              <a:ext cx="28451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>
                      <a:lumMod val="75000"/>
                    </a:schemeClr>
                  </a:solidFill>
                </a:rPr>
                <a:t>GE – Regionalização</a:t>
              </a:r>
            </a:p>
            <a:p>
              <a:pPr algn="ctr"/>
              <a:r>
                <a:rPr lang="pt-BR" sz="1400" b="1" dirty="0">
                  <a:solidFill>
                    <a:schemeClr val="accent5">
                      <a:lumMod val="75000"/>
                    </a:schemeClr>
                  </a:solidFill>
                </a:rPr>
                <a:t>BP; HAOC; MS;CONASS;CONASEMS</a:t>
              </a:r>
            </a:p>
            <a:p>
              <a:pPr algn="ctr"/>
              <a:endParaRPr lang="pt-BR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3627D8FF-10D8-4359-BF60-D01F00E6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2290244" y="1344523"/>
              <a:ext cx="1059853" cy="739897"/>
            </a:xfrm>
            <a:prstGeom prst="rect">
              <a:avLst/>
            </a:prstGeom>
          </p:spPr>
        </p:pic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9659D320-EA09-4E03-9026-DB50D0015817}"/>
              </a:ext>
            </a:extLst>
          </p:cNvPr>
          <p:cNvGrpSpPr/>
          <p:nvPr/>
        </p:nvGrpSpPr>
        <p:grpSpPr>
          <a:xfrm>
            <a:off x="2189937" y="3405812"/>
            <a:ext cx="3128432" cy="1205947"/>
            <a:chOff x="2627261" y="2557670"/>
            <a:chExt cx="3128432" cy="1205947"/>
          </a:xfrm>
        </p:grpSpPr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ED3AF133-7D8C-432D-A09A-12BAC7A3E91B}"/>
                </a:ext>
              </a:extLst>
            </p:cNvPr>
            <p:cNvCxnSpPr/>
            <p:nvPr/>
          </p:nvCxnSpPr>
          <p:spPr>
            <a:xfrm>
              <a:off x="2627261" y="3341339"/>
              <a:ext cx="23465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A4D70B5C-BE46-4CE5-84D8-5256720EAD66}"/>
                </a:ext>
              </a:extLst>
            </p:cNvPr>
            <p:cNvCxnSpPr/>
            <p:nvPr/>
          </p:nvCxnSpPr>
          <p:spPr>
            <a:xfrm flipV="1">
              <a:off x="4973813" y="2557670"/>
              <a:ext cx="565596" cy="7836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173D041D-E200-4542-949B-22965CBE3396}"/>
                </a:ext>
              </a:extLst>
            </p:cNvPr>
            <p:cNvCxnSpPr/>
            <p:nvPr/>
          </p:nvCxnSpPr>
          <p:spPr>
            <a:xfrm>
              <a:off x="4969021" y="3341339"/>
              <a:ext cx="786672" cy="422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Gráfico 60" descr="Usuários com preenchimento sólido">
            <a:extLst>
              <a:ext uri="{FF2B5EF4-FFF2-40B4-BE49-F238E27FC236}">
                <a16:creationId xmlns:a16="http://schemas.microsoft.com/office/drawing/2014/main" id="{F19049D7-7B63-4F53-8E6D-5E039C089B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47973" y="3934316"/>
            <a:ext cx="1294956" cy="1294956"/>
          </a:xfrm>
          <a:prstGeom prst="rect">
            <a:avLst/>
          </a:prstGeom>
        </p:spPr>
      </p:pic>
      <p:grpSp>
        <p:nvGrpSpPr>
          <p:cNvPr id="64" name="Agrupar 63">
            <a:extLst>
              <a:ext uri="{FF2B5EF4-FFF2-40B4-BE49-F238E27FC236}">
                <a16:creationId xmlns:a16="http://schemas.microsoft.com/office/drawing/2014/main" id="{D42054D2-98D1-447E-A16E-542D002104D5}"/>
              </a:ext>
            </a:extLst>
          </p:cNvPr>
          <p:cNvGrpSpPr/>
          <p:nvPr/>
        </p:nvGrpSpPr>
        <p:grpSpPr>
          <a:xfrm>
            <a:off x="4991198" y="2026473"/>
            <a:ext cx="1822385" cy="1822385"/>
            <a:chOff x="5028989" y="1828941"/>
            <a:chExt cx="1822385" cy="1822385"/>
          </a:xfrm>
        </p:grpSpPr>
        <p:pic>
          <p:nvPicPr>
            <p:cNvPr id="60" name="Espaço Reservado para Conteúdo 3" descr="Reunião estrutura de tópicos">
              <a:extLst>
                <a:ext uri="{FF2B5EF4-FFF2-40B4-BE49-F238E27FC236}">
                  <a16:creationId xmlns:a16="http://schemas.microsoft.com/office/drawing/2014/main" id="{53B0E028-75DF-4020-8851-6BE57967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5028989" y="1828941"/>
              <a:ext cx="1822385" cy="1822385"/>
            </a:xfrm>
            <a:prstGeom prst="rect">
              <a:avLst/>
            </a:prstGeom>
          </p:spPr>
        </p:pic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9F275C79-F68C-43DD-B985-2227865403FF}"/>
                </a:ext>
              </a:extLst>
            </p:cNvPr>
            <p:cNvSpPr txBox="1"/>
            <p:nvPr/>
          </p:nvSpPr>
          <p:spPr>
            <a:xfrm flipH="1">
              <a:off x="5604016" y="3126444"/>
              <a:ext cx="672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GTE</a:t>
              </a:r>
            </a:p>
          </p:txBody>
        </p:sp>
      </p:grp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D5893665-07FD-4549-A60E-FCB1FDA78517}"/>
              </a:ext>
            </a:extLst>
          </p:cNvPr>
          <p:cNvSpPr txBox="1"/>
          <p:nvPr/>
        </p:nvSpPr>
        <p:spPr>
          <a:xfrm>
            <a:off x="6837741" y="2567020"/>
            <a:ext cx="3016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solidFill>
                  <a:srgbClr val="008080"/>
                </a:solidFill>
              </a:rPr>
              <a:t>ARTICULADOR ( BP/HAOC )</a:t>
            </a:r>
          </a:p>
          <a:p>
            <a:r>
              <a:rPr lang="pt-BR" sz="1400" dirty="0"/>
              <a:t>RERÊNCIA DO ESTADO</a:t>
            </a:r>
          </a:p>
          <a:p>
            <a:r>
              <a:rPr lang="pt-BR" sz="1400" dirty="0"/>
              <a:t>RERÊNCIA DO COSEMS</a:t>
            </a:r>
          </a:p>
          <a:p>
            <a:r>
              <a:rPr lang="pt-BR" sz="1400" dirty="0"/>
              <a:t>RERÊNCIA DA SEMS</a:t>
            </a:r>
          </a:p>
          <a:p>
            <a:r>
              <a:rPr lang="pt-BR" sz="1400" dirty="0"/>
              <a:t>Convidados ( Rede C. outros  )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1F4CFBB7-F26C-4B21-BC62-23D2B37A4625}"/>
              </a:ext>
            </a:extLst>
          </p:cNvPr>
          <p:cNvSpPr txBox="1"/>
          <p:nvPr/>
        </p:nvSpPr>
        <p:spPr>
          <a:xfrm flipH="1">
            <a:off x="5572850" y="5000380"/>
            <a:ext cx="8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GTM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C4639AB4-0A17-4DA8-991A-0F7C4980E8D3}"/>
              </a:ext>
            </a:extLst>
          </p:cNvPr>
          <p:cNvSpPr txBox="1"/>
          <p:nvPr/>
        </p:nvSpPr>
        <p:spPr>
          <a:xfrm>
            <a:off x="6566074" y="4230167"/>
            <a:ext cx="2862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solidFill>
                  <a:srgbClr val="008080"/>
                </a:solidFill>
              </a:rPr>
              <a:t>ARTICULADOR ( BP/HAOC )</a:t>
            </a:r>
          </a:p>
          <a:p>
            <a:r>
              <a:rPr lang="pt-BR" sz="1400" dirty="0"/>
              <a:t>RERÊNCIA DO ESTADO</a:t>
            </a:r>
          </a:p>
          <a:p>
            <a:r>
              <a:rPr lang="pt-BR" sz="1400" dirty="0"/>
              <a:t>REFERÊNCIAS SMS</a:t>
            </a:r>
          </a:p>
          <a:p>
            <a:r>
              <a:rPr lang="pt-BR" sz="1400" dirty="0"/>
              <a:t>RERÊNCIA DA SEMS</a:t>
            </a:r>
          </a:p>
          <a:p>
            <a:r>
              <a:rPr lang="pt-BR" sz="1400" dirty="0"/>
              <a:t>Convidados ( Rede C. outros )</a:t>
            </a:r>
          </a:p>
          <a:p>
            <a:endParaRPr lang="pt-BR" sz="1400" dirty="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E6F6FB3-8D17-4D7F-9868-BBD4D03872E4}"/>
              </a:ext>
            </a:extLst>
          </p:cNvPr>
          <p:cNvSpPr txBox="1"/>
          <p:nvPr/>
        </p:nvSpPr>
        <p:spPr>
          <a:xfrm flipH="1">
            <a:off x="9632449" y="4694204"/>
            <a:ext cx="2404251" cy="31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9933"/>
                </a:solidFill>
              </a:rPr>
              <a:t>EXECUTA OS </a:t>
            </a:r>
            <a:r>
              <a:rPr lang="pt-BR" sz="1400" b="1" dirty="0" err="1">
                <a:solidFill>
                  <a:srgbClr val="FF9933"/>
                </a:solidFill>
              </a:rPr>
              <a:t>TRs</a:t>
            </a:r>
            <a:endParaRPr lang="pt-BR" sz="1400" b="1" dirty="0">
              <a:solidFill>
                <a:srgbClr val="FF9933"/>
              </a:solidFill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C0CE533-8EEB-443A-9D1C-1738DC6A0D08}"/>
              </a:ext>
            </a:extLst>
          </p:cNvPr>
          <p:cNvSpPr txBox="1"/>
          <p:nvPr/>
        </p:nvSpPr>
        <p:spPr>
          <a:xfrm flipH="1">
            <a:off x="10152224" y="2611974"/>
            <a:ext cx="1633043" cy="30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9933"/>
                </a:solidFill>
              </a:rPr>
              <a:t>VALIDA OS </a:t>
            </a:r>
            <a:r>
              <a:rPr lang="pt-BR" sz="1400" b="1" dirty="0" err="1">
                <a:solidFill>
                  <a:srgbClr val="FF9933"/>
                </a:solidFill>
              </a:rPr>
              <a:t>TRs</a:t>
            </a:r>
            <a:endParaRPr lang="pt-BR" sz="1400" b="1" dirty="0">
              <a:solidFill>
                <a:srgbClr val="FF9933"/>
              </a:solidFill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332E5D18-5A82-4C7D-B335-889B8D8A19C5}"/>
              </a:ext>
            </a:extLst>
          </p:cNvPr>
          <p:cNvSpPr txBox="1"/>
          <p:nvPr/>
        </p:nvSpPr>
        <p:spPr>
          <a:xfrm flipH="1">
            <a:off x="2516876" y="3697568"/>
            <a:ext cx="234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9933"/>
                </a:solidFill>
              </a:rPr>
              <a:t>CONSTRÓI OS </a:t>
            </a:r>
            <a:r>
              <a:rPr lang="pt-BR" sz="1400" b="1" dirty="0" err="1">
                <a:solidFill>
                  <a:srgbClr val="FF9933"/>
                </a:solidFill>
              </a:rPr>
              <a:t>TRs</a:t>
            </a:r>
            <a:r>
              <a:rPr lang="pt-BR" sz="1400" b="1" dirty="0">
                <a:solidFill>
                  <a:srgbClr val="FF9933"/>
                </a:solidFill>
              </a:rPr>
              <a:t> e </a:t>
            </a:r>
          </a:p>
          <a:p>
            <a:r>
              <a:rPr lang="pt-BR" sz="1400" b="1" dirty="0">
                <a:solidFill>
                  <a:srgbClr val="FF9933"/>
                </a:solidFill>
              </a:rPr>
              <a:t>COORD. O PROJETO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688CAB-0B38-477A-9F3B-354365E5D3E3}"/>
              </a:ext>
            </a:extLst>
          </p:cNvPr>
          <p:cNvSpPr txBox="1"/>
          <p:nvPr/>
        </p:nvSpPr>
        <p:spPr>
          <a:xfrm>
            <a:off x="5122832" y="3127215"/>
            <a:ext cx="2060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Grupo de Trabalho  Estadual</a:t>
            </a:r>
          </a:p>
        </p:txBody>
      </p:sp>
    </p:spTree>
    <p:extLst>
      <p:ext uri="{BB962C8B-B14F-4D97-AF65-F5344CB8AC3E}">
        <p14:creationId xmlns:p14="http://schemas.microsoft.com/office/powerpoint/2010/main" val="2799823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A2BAB3-672E-4705-8515-7BC6FC17C0A3}"/>
              </a:ext>
            </a:extLst>
          </p:cNvPr>
          <p:cNvGrpSpPr/>
          <p:nvPr/>
        </p:nvGrpSpPr>
        <p:grpSpPr>
          <a:xfrm>
            <a:off x="217617" y="5929913"/>
            <a:ext cx="11802104" cy="919088"/>
            <a:chOff x="217617" y="5929913"/>
            <a:chExt cx="11802104" cy="91908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161811C-D5C7-4ED3-940C-702583351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17" y="5929913"/>
              <a:ext cx="11802104" cy="866079"/>
              <a:chOff x="201663" y="-30692"/>
              <a:chExt cx="8493488" cy="690360"/>
            </a:xfrm>
            <a:solidFill>
              <a:schemeClr val="bg1"/>
            </a:solidFill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9844AE2-4834-46C7-9E97-0B3F77F7C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63" y="225711"/>
                <a:ext cx="1482725" cy="327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705877C-F5AA-4E30-A90E-141821F38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8042" y="-30692"/>
                <a:ext cx="5517109" cy="690360"/>
                <a:chOff x="3178042" y="-30692"/>
                <a:chExt cx="5517109" cy="690360"/>
              </a:xfrm>
              <a:grpFill/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9584CA43-FB2C-49B3-87A3-D1E7E5F71A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93" r="11046" b="22926"/>
                <a:stretch>
                  <a:fillRect/>
                </a:stretch>
              </p:blipFill>
              <p:spPr bwMode="auto">
                <a:xfrm>
                  <a:off x="3178042" y="127406"/>
                  <a:ext cx="1313815" cy="4538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88D48A59-9705-49FB-B228-6CF404784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9228" y="-30692"/>
                  <a:ext cx="781050" cy="657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6146A013-89C4-4B3C-BE2E-8C44D6932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6337" y="174158"/>
                  <a:ext cx="1019175" cy="476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m 21" descr="Resultado de imagem para logo ministÃ©rio da saÃºde">
                  <a:extLst>
                    <a:ext uri="{FF2B5EF4-FFF2-40B4-BE49-F238E27FC236}">
                      <a16:creationId xmlns:a16="http://schemas.microsoft.com/office/drawing/2014/main" id="{F9DD0394-71B1-4C4F-8C47-701026141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5976" y="116743"/>
                  <a:ext cx="1019175" cy="542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6" descr="CONASEMS - YouTube">
              <a:extLst>
                <a:ext uri="{FF2B5EF4-FFF2-40B4-BE49-F238E27FC236}">
                  <a16:creationId xmlns:a16="http://schemas.microsoft.com/office/drawing/2014/main" id="{827422C9-9FB5-426F-BA16-B95992D3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01" y="6029655"/>
              <a:ext cx="1258014" cy="8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stologista São Paulo- Hospital Beneficencia Portuguesa">
              <a:extLst>
                <a:ext uri="{FF2B5EF4-FFF2-40B4-BE49-F238E27FC236}">
                  <a16:creationId xmlns:a16="http://schemas.microsoft.com/office/drawing/2014/main" id="{3E2B8240-5242-4506-8934-C5533BBC7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61" y="6079300"/>
              <a:ext cx="1521120" cy="75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-13253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3981328" y="1022985"/>
            <a:ext cx="31700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Entregas do Projeto 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7FFDF7D-6B17-44DE-B4A0-CB9DA2D14DCD}"/>
              </a:ext>
            </a:extLst>
          </p:cNvPr>
          <p:cNvSpPr txBox="1"/>
          <p:nvPr/>
        </p:nvSpPr>
        <p:spPr>
          <a:xfrm>
            <a:off x="757410" y="3991215"/>
            <a:ext cx="4160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a história da regionalização em cada território,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flexibilizando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processos e produtos às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necessidades singulares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F68DCB3-763B-4144-AC3B-2558D398AD94}"/>
              </a:ext>
            </a:extLst>
          </p:cNvPr>
          <p:cNvSpPr txBox="1"/>
          <p:nvPr/>
        </p:nvSpPr>
        <p:spPr>
          <a:xfrm>
            <a:off x="5779844" y="3661479"/>
            <a:ext cx="46363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a situação da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COVID19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compreendendo as limitações operacionais decorrentes e garantindo 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sobreposição ou concorrência de agenda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medida da necessidade, apoiar as ações de enfrentamento da pandemia.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56E8C06-0499-4730-99AC-365345E865F2}"/>
              </a:ext>
            </a:extLst>
          </p:cNvPr>
          <p:cNvSpPr txBox="1"/>
          <p:nvPr/>
        </p:nvSpPr>
        <p:spPr>
          <a:xfrm>
            <a:off x="217617" y="2473565"/>
            <a:ext cx="5202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Produto 1: Diagnóstico contextual e agenda do PRI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E118BCB-745D-4559-9DD3-74617CAC0662}"/>
              </a:ext>
            </a:extLst>
          </p:cNvPr>
          <p:cNvSpPr txBox="1"/>
          <p:nvPr/>
        </p:nvSpPr>
        <p:spPr>
          <a:xfrm>
            <a:off x="609600" y="3084343"/>
            <a:ext cx="81103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Dados e diagnósticos estaduais/macrorregionais acerca do processo de PRI;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Agenda do PRI em cada macrorregião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E7013D1-933E-477F-A7B4-303933BBD92D}"/>
              </a:ext>
            </a:extLst>
          </p:cNvPr>
          <p:cNvSpPr txBox="1"/>
          <p:nvPr/>
        </p:nvSpPr>
        <p:spPr>
          <a:xfrm>
            <a:off x="270187" y="396957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Produto 2: Planos Macrorregionais de Saúde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01B3CF7-1594-43DA-A2E5-301953D44466}"/>
              </a:ext>
            </a:extLst>
          </p:cNvPr>
          <p:cNvSpPr txBox="1"/>
          <p:nvPr/>
        </p:nvSpPr>
        <p:spPr>
          <a:xfrm>
            <a:off x="736390" y="4412156"/>
            <a:ext cx="105752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Análise de situação (caracterização sócio-econômico-cultural das macrorregiões e do seu perfil de morbimortalidade), apontando os principais macroproblemas de saúde das macrorregiões;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Análise da capacidade instalada da RAS com foco na resposta às prioridades sanitárias pactuadas;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Elenco de Objetivos Estratégicos e Metas do PMRS.</a:t>
            </a:r>
          </a:p>
        </p:txBody>
      </p:sp>
    </p:spTree>
    <p:extLst>
      <p:ext uri="{BB962C8B-B14F-4D97-AF65-F5344CB8AC3E}">
        <p14:creationId xmlns:p14="http://schemas.microsoft.com/office/powerpoint/2010/main" val="172761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4">
            <a:extLst>
              <a:ext uri="{FF2B5EF4-FFF2-40B4-BE49-F238E27FC236}">
                <a16:creationId xmlns:a16="http://schemas.microsoft.com/office/drawing/2014/main" id="{AD252C37-AB85-46C3-B21E-CC9D8654A163}"/>
              </a:ext>
            </a:extLst>
          </p:cNvPr>
          <p:cNvSpPr/>
          <p:nvPr/>
        </p:nvSpPr>
        <p:spPr>
          <a:xfrm>
            <a:off x="0" y="2288140"/>
            <a:ext cx="8412163" cy="2676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3200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8DB52-6C09-4356-B30C-8C5EF97D131D}"/>
              </a:ext>
            </a:extLst>
          </p:cNvPr>
          <p:cNvSpPr txBox="1"/>
          <p:nvPr/>
        </p:nvSpPr>
        <p:spPr>
          <a:xfrm>
            <a:off x="2597426" y="4068417"/>
            <a:ext cx="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A2BAB3-672E-4705-8515-7BC6FC17C0A3}"/>
              </a:ext>
            </a:extLst>
          </p:cNvPr>
          <p:cNvGrpSpPr/>
          <p:nvPr/>
        </p:nvGrpSpPr>
        <p:grpSpPr>
          <a:xfrm>
            <a:off x="217617" y="5929913"/>
            <a:ext cx="11802104" cy="919088"/>
            <a:chOff x="217617" y="5929913"/>
            <a:chExt cx="11802104" cy="91908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161811C-D5C7-4ED3-940C-702583351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17" y="5929913"/>
              <a:ext cx="11802104" cy="866079"/>
              <a:chOff x="201663" y="-30692"/>
              <a:chExt cx="8493488" cy="690360"/>
            </a:xfrm>
            <a:solidFill>
              <a:schemeClr val="bg1"/>
            </a:solidFill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9844AE2-4834-46C7-9E97-0B3F77F7C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63" y="225711"/>
                <a:ext cx="1482725" cy="327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705877C-F5AA-4E30-A90E-141821F38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8042" y="-30692"/>
                <a:ext cx="5517109" cy="690360"/>
                <a:chOff x="3178042" y="-30692"/>
                <a:chExt cx="5517109" cy="690360"/>
              </a:xfrm>
              <a:grpFill/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9584CA43-FB2C-49B3-87A3-D1E7E5F71A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93" r="11046" b="22926"/>
                <a:stretch>
                  <a:fillRect/>
                </a:stretch>
              </p:blipFill>
              <p:spPr bwMode="auto">
                <a:xfrm>
                  <a:off x="3178042" y="127406"/>
                  <a:ext cx="1313815" cy="4538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88D48A59-9705-49FB-B228-6CF404784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9228" y="-30692"/>
                  <a:ext cx="781050" cy="657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6146A013-89C4-4B3C-BE2E-8C44D6932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6337" y="174158"/>
                  <a:ext cx="1019175" cy="476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m 21" descr="Resultado de imagem para logo ministÃ©rio da saÃºde">
                  <a:extLst>
                    <a:ext uri="{FF2B5EF4-FFF2-40B4-BE49-F238E27FC236}">
                      <a16:creationId xmlns:a16="http://schemas.microsoft.com/office/drawing/2014/main" id="{F9DD0394-71B1-4C4F-8C47-701026141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5976" y="116743"/>
                  <a:ext cx="1019175" cy="542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6" descr="CONASEMS - YouTube">
              <a:extLst>
                <a:ext uri="{FF2B5EF4-FFF2-40B4-BE49-F238E27FC236}">
                  <a16:creationId xmlns:a16="http://schemas.microsoft.com/office/drawing/2014/main" id="{827422C9-9FB5-426F-BA16-B95992D3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01" y="6029655"/>
              <a:ext cx="1258014" cy="8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stologista São Paulo- Hospital Beneficencia Portuguesa">
              <a:extLst>
                <a:ext uri="{FF2B5EF4-FFF2-40B4-BE49-F238E27FC236}">
                  <a16:creationId xmlns:a16="http://schemas.microsoft.com/office/drawing/2014/main" id="{3E2B8240-5242-4506-8934-C5533BBC7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61" y="6079300"/>
              <a:ext cx="1521120" cy="75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96BDF-C460-4885-B4C4-F6A709E5771D}"/>
              </a:ext>
            </a:extLst>
          </p:cNvPr>
          <p:cNvGrpSpPr/>
          <p:nvPr/>
        </p:nvGrpSpPr>
        <p:grpSpPr>
          <a:xfrm>
            <a:off x="0" y="-13253"/>
            <a:ext cx="12192000" cy="446845"/>
            <a:chOff x="2199865" y="2288140"/>
            <a:chExt cx="2597426" cy="44684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287AAC-8010-4D12-AF9F-68508F2BCF48}"/>
                </a:ext>
              </a:extLst>
            </p:cNvPr>
            <p:cNvSpPr/>
            <p:nvPr/>
          </p:nvSpPr>
          <p:spPr>
            <a:xfrm>
              <a:off x="2199865" y="2328259"/>
              <a:ext cx="2597426" cy="406726"/>
            </a:xfrm>
            <a:prstGeom prst="rect">
              <a:avLst/>
            </a:prstGeom>
            <a:solidFill>
              <a:srgbClr val="00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spc="-53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0A6FD32-3D57-4DB0-AD15-E4049F2A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413" t="38642" r="18988" b="20565"/>
            <a:stretch/>
          </p:blipFill>
          <p:spPr>
            <a:xfrm>
              <a:off x="2199865" y="2288140"/>
              <a:ext cx="2597426" cy="24348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BDEE8-CC2F-408B-8AEB-D1CB9A191236}"/>
              </a:ext>
            </a:extLst>
          </p:cNvPr>
          <p:cNvSpPr txBox="1"/>
          <p:nvPr/>
        </p:nvSpPr>
        <p:spPr>
          <a:xfrm>
            <a:off x="3742789" y="607724"/>
            <a:ext cx="31700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Arial Nova Cond" panose="020B0604020202020204" pitchFamily="34" charset="0"/>
                <a:cs typeface="Arabic Typesetting" panose="020B0604020202020204" pitchFamily="66" charset="-78"/>
              </a:rPr>
              <a:t>Entregas do Projeto 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Arial Nova Cond" panose="020B0604020202020204" pitchFamily="34" charset="0"/>
              <a:cs typeface="Arabic Typesetting" panose="020B0604020202020204" pitchFamily="66" charset="-78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F68DCB3-763B-4144-AC3B-2558D398AD94}"/>
              </a:ext>
            </a:extLst>
          </p:cNvPr>
          <p:cNvSpPr txBox="1"/>
          <p:nvPr/>
        </p:nvSpPr>
        <p:spPr>
          <a:xfrm>
            <a:off x="5779844" y="3661479"/>
            <a:ext cx="46363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a situação da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COVID19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compreendendo as limitações operacionais decorrentes e garantindo a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sobreposição ou concorrência de agenda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medida da necessidade, apoiar as ações de enfrentamento da pandemia.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52C71C1-9F47-4950-9CDE-28900D29A685}"/>
              </a:ext>
            </a:extLst>
          </p:cNvPr>
          <p:cNvSpPr txBox="1"/>
          <p:nvPr/>
        </p:nvSpPr>
        <p:spPr>
          <a:xfrm>
            <a:off x="479441" y="1429483"/>
            <a:ext cx="547078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Produtos 3 e 4: Desenho da Rede para os macroproblemas priorizados e Matriz de análise dos processos de gestão e governança macrorregional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5072821-1F56-4342-A92A-4E30704DEBB7}"/>
              </a:ext>
            </a:extLst>
          </p:cNvPr>
          <p:cNvSpPr txBox="1"/>
          <p:nvPr/>
        </p:nvSpPr>
        <p:spPr>
          <a:xfrm>
            <a:off x="858219" y="2389087"/>
            <a:ext cx="98432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Itinerário terapêutico para os macroproblemas de saúde priorizados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Matriz de estratégias de qualificação a serem utilizadas no desenho da RAS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Análise situacional da capacidade de gestão e governança na macrorregião e da proposta de plano de ação para sua qualificação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B06762D-7DBA-46BF-BF34-94BB35D96223}"/>
              </a:ext>
            </a:extLst>
          </p:cNvPr>
          <p:cNvSpPr txBox="1"/>
          <p:nvPr/>
        </p:nvSpPr>
        <p:spPr>
          <a:xfrm>
            <a:off x="609600" y="3680761"/>
            <a:ext cx="6559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Produto 5: Painel de Indicadores - operacionalização do PRI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81FD13D-7B3A-4038-94CC-5E9883C9ABCE}"/>
              </a:ext>
            </a:extLst>
          </p:cNvPr>
          <p:cNvSpPr txBox="1"/>
          <p:nvPr/>
        </p:nvSpPr>
        <p:spPr>
          <a:xfrm>
            <a:off x="886310" y="4084298"/>
            <a:ext cx="962804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Resultado: vinculados aos objetivos e metas do PMRS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Processo: vinculados aos desenhos da RAS e qualificação da sua gestão/governança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6BA3C20-42FF-4CF3-9D23-6FC157B51884}"/>
              </a:ext>
            </a:extLst>
          </p:cNvPr>
          <p:cNvSpPr txBox="1"/>
          <p:nvPr/>
        </p:nvSpPr>
        <p:spPr>
          <a:xfrm>
            <a:off x="694788" y="4749853"/>
            <a:ext cx="10874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Produtos 6 e 7: Monitoramento do Painel de Indicadores e Documento Síntese (avaliação do PRI)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800E5F8-9C09-4F37-8C2A-BC2825A6D0D7}"/>
              </a:ext>
            </a:extLst>
          </p:cNvPr>
          <p:cNvSpPr txBox="1"/>
          <p:nvPr/>
        </p:nvSpPr>
        <p:spPr>
          <a:xfrm>
            <a:off x="869072" y="5057623"/>
            <a:ext cx="809589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Proposta para monitoramento do PMRS;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Relatório técnico mensal de monitoramento do painel de indicadores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Times New Roman" panose="02020603050405020304" pitchFamily="18" charset="0"/>
              </a:rPr>
              <a:t>Documento Síntese de finalização do projeto</a:t>
            </a:r>
          </a:p>
        </p:txBody>
      </p:sp>
    </p:spTree>
    <p:extLst>
      <p:ext uri="{BB962C8B-B14F-4D97-AF65-F5344CB8AC3E}">
        <p14:creationId xmlns:p14="http://schemas.microsoft.com/office/powerpoint/2010/main" val="4069689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7894</TotalTime>
  <Words>991</Words>
  <Application>Microsoft Office PowerPoint</Application>
  <PresentationFormat>Widescreen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Arabic Typesetting</vt:lpstr>
      <vt:lpstr>Arial</vt:lpstr>
      <vt:lpstr>Arial Nova Cond</vt:lpstr>
      <vt:lpstr>Calibri</vt:lpstr>
      <vt:lpstr>Century Gothic</vt:lpstr>
      <vt:lpstr>HGPGothicE</vt:lpstr>
      <vt:lpstr>Times New Roman</vt:lpstr>
      <vt:lpstr>Vani</vt:lpstr>
      <vt:lpstr>Verdana</vt:lpstr>
      <vt:lpstr>Wingdings 3</vt:lpstr>
      <vt:lpstr>Íon - Sala da Diretoria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ANDREZA TONASSO GALLI</dc:creator>
  <cp:lastModifiedBy>Ana Atala Veggi Filha</cp:lastModifiedBy>
  <cp:revision>242</cp:revision>
  <dcterms:created xsi:type="dcterms:W3CDTF">2021-04-07T22:01:21Z</dcterms:created>
  <dcterms:modified xsi:type="dcterms:W3CDTF">2021-05-07T13:09:10Z</dcterms:modified>
</cp:coreProperties>
</file>